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6" r:id="rId2"/>
    <p:sldId id="365" r:id="rId3"/>
    <p:sldId id="322" r:id="rId4"/>
    <p:sldId id="268" r:id="rId5"/>
    <p:sldId id="311" r:id="rId6"/>
    <p:sldId id="329" r:id="rId7"/>
    <p:sldId id="330" r:id="rId8"/>
    <p:sldId id="335" r:id="rId9"/>
    <p:sldId id="344" r:id="rId10"/>
    <p:sldId id="345" r:id="rId11"/>
    <p:sldId id="346" r:id="rId12"/>
    <p:sldId id="364" r:id="rId13"/>
    <p:sldId id="349" r:id="rId14"/>
    <p:sldId id="363" r:id="rId15"/>
    <p:sldId id="350" r:id="rId16"/>
    <p:sldId id="351" r:id="rId17"/>
    <p:sldId id="355" r:id="rId18"/>
    <p:sldId id="366" r:id="rId19"/>
    <p:sldId id="367" r:id="rId20"/>
    <p:sldId id="316" r:id="rId21"/>
    <p:sldId id="323" r:id="rId22"/>
    <p:sldId id="347" r:id="rId23"/>
    <p:sldId id="352" r:id="rId24"/>
    <p:sldId id="353" r:id="rId25"/>
    <p:sldId id="317" r:id="rId26"/>
    <p:sldId id="324" r:id="rId27"/>
    <p:sldId id="328" r:id="rId28"/>
    <p:sldId id="318" r:id="rId29"/>
    <p:sldId id="368" r:id="rId30"/>
    <p:sldId id="257" r:id="rId31"/>
    <p:sldId id="369" r:id="rId32"/>
    <p:sldId id="371" r:id="rId33"/>
    <p:sldId id="356" r:id="rId34"/>
    <p:sldId id="359" r:id="rId35"/>
    <p:sldId id="258" r:id="rId36"/>
    <p:sldId id="372" r:id="rId37"/>
    <p:sldId id="373" r:id="rId38"/>
    <p:sldId id="357" r:id="rId39"/>
    <p:sldId id="358" r:id="rId40"/>
    <p:sldId id="360" r:id="rId41"/>
    <p:sldId id="361" r:id="rId42"/>
    <p:sldId id="362" r:id="rId43"/>
    <p:sldId id="320" r:id="rId44"/>
    <p:sldId id="290" r:id="rId4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A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64CEC-B98D-DC7B-A892-B5209070932B}" v="16" dt="2025-06-13T15:36:23.937"/>
    <p1510:client id="{4490DFE1-8F0E-D68F-B326-0E7873D786EF}" v="92" dt="2025-06-13T14:54:51.354"/>
    <p1510:client id="{7217D28E-AA7C-4592-7214-8169CBCCD9AA}" v="1343" dt="2025-06-14T00:46:27.729"/>
    <p1510:client id="{AF87B463-0976-8D46-891A-85620F5397B6}" v="353" dt="2025-06-13T00:03:47.729"/>
    <p1510:client id="{BB689EC4-8848-510B-A665-6A17377BC45C}" v="166" dt="2025-06-13T16:33:25.516"/>
    <p1510:client id="{F576A94D-DED8-A368-5E83-F5172731C1C2}" v="2" dt="2025-06-13T13:01:25.107"/>
  </p1510:revLst>
</p1510:revInfo>
</file>

<file path=ppt/tableStyles.xml><?xml version="1.0" encoding="utf-8"?>
<a:tblStyleLst xmlns:a="http://schemas.openxmlformats.org/drawingml/2006/main" def="{2608A5F7-505E-4EE4-A6F3-1089833ABD05}">
  <a:tblStyle styleId="{2608A5F7-505E-4EE4-A6F3-1089833AB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9F03C0-10A3-4AFD-9777-CF061399F9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1c1f1772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1c1f17724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8B3FA8C-F1D8-5002-5FFD-C35F6791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45CE8E3-8404-C2FC-5EF9-BD4CA5627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265C4A1-50D7-9118-307F-C09A7AB52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3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DD0560B-1E03-529B-CF41-2F9A6D7A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4779E3D-A719-FA86-4C8C-0AC7E5543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E22E296-4757-9CCB-35B2-4FFBFA4D3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9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1F6B7D0-C058-F57D-6BAA-818CD20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92B35C1-CAA4-C997-8AB3-D06CA3A1E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26333E8-CEB5-A112-853B-171F6E6E5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33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EDCFC35-6FD8-5C22-FF04-D4A57635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BBC9FEA-8769-15C3-C986-151C04EAF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B486CFE-480D-D233-3070-AB32B1D05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8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D08F86F-34B6-3CEB-D2B7-8E46393AC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5BC65B0-0612-7164-51D0-17411F4C6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450ECA2-056E-D952-74AD-EBB558E57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9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765C174-AC42-44D1-7151-F61EB2C3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974418-1787-F14D-1D84-BEE3D9CD3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8446256-917A-5E85-0AAC-96769FDF2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704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DB98CC0-E9E7-B559-C4F1-8A9E399E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94EE900-DD7B-12D5-D34C-129134DCE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225C06B-711A-ABFB-9439-6EB8EF037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24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98359B77-4B9F-BABE-FA4B-3D2934F26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258FFCC4-F12E-350A-F510-221ADBFDB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DD1BB048-A6BB-66DC-F199-4B9979D9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9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3B51AD4-C743-03B4-477E-31C0EA64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26C9B14-B154-B5EA-3A1B-4B115919C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0360F4C-7EE3-9DD8-3FA8-D133AA4DE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3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D13B9B9-BFD1-0D01-1002-05D0C6D9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70B29B08-17DC-7FCD-0764-24C97E597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BC042603-1BF0-EC44-92FE-FAB350A39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44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E478D82-3691-3CE4-416F-FDA7D834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805F117-0842-D545-CE61-DDF7842A2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72B64B8-3783-00B3-CE51-4B20B6CF6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2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42A0385-FE38-215E-123E-9A262659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1FC4A19A-2C8A-1DDF-11EE-A091C0540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ED4EA2A8-8F76-D251-A6BE-33253DD22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896736C-6FB6-B196-7DF4-13C83505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9F9E602-CADE-7696-26CC-5B1A844B0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46318CC-C359-BC0A-F644-F34B7DDE7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48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62F1DD0-735A-8986-ADCD-EAE4A2B5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95B951A-FC8B-AFE3-D68C-C5A4ACF7A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54E7941-1E71-14FB-4BFE-73A467E55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8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2ECF003-62E4-3246-5E4E-0B81470C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3BE04D-07FA-F316-4E30-DA6A78435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A5A8B7E-DE4B-B3D9-3841-63B90EAAD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1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B8D9AA-C412-B26F-B80E-63AFC509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F0C4E7A-9E77-7ACF-8817-D2C882B06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C00CFA0-3028-43FE-9E73-BA9C9B704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57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83D82A9-8D06-B2C2-B0BC-7BFCD04C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296E84E-E217-034F-6A48-CA44E43A4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65B762C-6F1C-80F6-1DE0-519E79189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23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054FEEC-CD4A-B7B1-1B3A-5671AF10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B404D3E-210B-B536-3026-A032DFB0D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91D32B9-C7C2-B73C-89D5-4F0886C4A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2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B4BC75C-79D3-756B-823B-4592329A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02341C-43EB-F341-1F77-9CE20E968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3B7C09C-A50C-29AC-D7D6-B571EB130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8EF2248-7434-C50F-97E9-1B0D3D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87BA2E2D-2A22-31EB-481A-B0FD0B6E1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7FE7237E-EE2A-6375-6DC2-FECCC710E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392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03778ED1-066C-094B-E890-8594D299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20321E14-7137-8D2A-2826-97C31FFDA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24FB48A8-A041-7F59-C756-1BA2984CF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96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2DAE9E2A-4E2B-4242-6A20-ED8AADAB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E6B1D00E-3AC9-2BF4-CBF7-B4A481DB9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569514F5-90FC-ABCF-A332-6FCF3A021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548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11C9C8DE-A9A2-08A4-B231-C44C2644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728B038A-C7AD-1CEE-2593-C5ECC6090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C0C26A07-EDCD-55C0-D353-61BF7927B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81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CE32E38C-3323-1110-1704-552634A1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6AD6AA9-100B-A568-EEB5-CB75BBB18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A6A12E26-88AB-05D2-351F-37D3AD47A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29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770D9898-4F4C-48F1-F7E7-E173446DD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06DEE60A-0421-33EF-0F50-C30641630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4E625B37-94D3-24BF-AC6E-A86724208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590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189D243-CAC9-2B60-0A19-B860861B7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8A2149BA-158C-F8FB-5527-4FA99F905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D2FA0EEE-90E3-443B-45C9-456C34562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33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9E5D3DC4-3309-8EF1-6B60-FEF2F95B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86C8EAB0-B9ED-B3E9-CDC6-9C8AA4B90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1C33F4B2-5873-C208-A5A2-E4654B167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49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3F3A8B7F-5698-605D-2C0D-0AD53F99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9DA5AED1-07FD-C06B-5FC9-E25BBB326C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D637CF97-DA53-455E-F545-E1A09799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357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6900CC87-2B20-30A3-6A7E-29931769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B955716A-C9F4-A726-ECDA-B0875582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B57B20D4-D2FB-5A25-32E5-77CFDB6F1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3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668702EE-842F-99DE-2F5D-BE6F14C9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417C26-E29B-01DD-5C0E-014D47D5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6A47DF6-0C79-C023-CE36-2B46258E4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652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1DF7A9DA-DFEE-D469-950D-F61AE071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77C4D66-6A94-8C70-3DE8-10D93410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2F4C25FD-2FFA-01FF-8A7A-71946D62D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65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2C89177B-1AE5-2E2C-9520-8F94E43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3B7D0BF8-2047-D5EF-35DA-82EF055BB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F1C486E1-3469-0E9B-0782-64FDF7F53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2CC6E3-255D-E9CD-0236-0BDD3392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8F51E865-DD7D-EF80-BD56-9992D00D8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4EE4184-7FB9-3B42-3E79-AE93E46DF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20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1de748d61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1de748d61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5E1CCD52-0171-FC3A-0762-E48EF485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0B6CA57-C650-C374-A1F1-C9071DC6D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D1EAEA8-5663-2043-825C-994538CB7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4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3083E25-EA2F-C1CC-0F1D-79E18666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DB13A79-5E90-CD07-3C70-54F2858F3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30A70D0-5D6E-07BC-14F2-B8307A40C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52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7874182B-30BD-9778-2FF6-2B31B673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E826CF6-CC25-FD8B-3658-2E5E41467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9F84A00A-C922-4D71-73CC-96D95796A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0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E870144-ACCF-A755-9007-4A1CB400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A34A7A4-4996-460B-84A6-0426DCD32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C52FB65-1C56-9B8C-73D9-EFD329C55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3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DA447596-67BB-A69D-9D63-5806BC24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5A6FE28-9525-A88D-9A9F-50AB97D24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0E4FA0FF-8D1E-E6EE-888D-0C33B7A57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1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52;p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ctrTitle"/>
          </p:nvPr>
        </p:nvSpPr>
        <p:spPr>
          <a:xfrm>
            <a:off x="713225" y="976300"/>
            <a:ext cx="3496500" cy="2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713225" y="3522700"/>
            <a:ext cx="3496500" cy="4176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90" name="Google Shape;390;p1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2" name="Google Shape;432;p1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25513"/>
            <a:ext cx="77178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4" name="Google Shape;434;p11"/>
          <p:cNvSpPr txBox="1">
            <a:spLocks noGrp="1"/>
          </p:cNvSpPr>
          <p:nvPr>
            <p:ph type="subTitle" idx="1"/>
          </p:nvPr>
        </p:nvSpPr>
        <p:spPr>
          <a:xfrm>
            <a:off x="2189400" y="3161088"/>
            <a:ext cx="4765200" cy="456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6270B9">
                  <a:alpha val="43529"/>
                </a:srgbClr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438" name="Google Shape;438;p1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439" name="Google Shape;439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1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"/>
          </p:nvPr>
        </p:nvSpPr>
        <p:spPr>
          <a:xfrm>
            <a:off x="720000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subTitle" idx="2"/>
          </p:nvPr>
        </p:nvSpPr>
        <p:spPr>
          <a:xfrm>
            <a:off x="332046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3"/>
          </p:nvPr>
        </p:nvSpPr>
        <p:spPr>
          <a:xfrm>
            <a:off x="720000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4"/>
          </p:nvPr>
        </p:nvSpPr>
        <p:spPr>
          <a:xfrm>
            <a:off x="332046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5"/>
          </p:nvPr>
        </p:nvSpPr>
        <p:spPr>
          <a:xfrm>
            <a:off x="592093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6"/>
          </p:nvPr>
        </p:nvSpPr>
        <p:spPr>
          <a:xfrm>
            <a:off x="592093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hasCustomPrompt="1"/>
          </p:nvPr>
        </p:nvSpPr>
        <p:spPr>
          <a:xfrm>
            <a:off x="818402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8" hasCustomPrompt="1"/>
          </p:nvPr>
        </p:nvSpPr>
        <p:spPr>
          <a:xfrm>
            <a:off x="3428165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9" hasCustomPrompt="1"/>
          </p:nvPr>
        </p:nvSpPr>
        <p:spPr>
          <a:xfrm>
            <a:off x="3428165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8427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18427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5"/>
          </p:nvPr>
        </p:nvSpPr>
        <p:spPr>
          <a:xfrm>
            <a:off x="720000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6"/>
          </p:nvPr>
        </p:nvSpPr>
        <p:spPr>
          <a:xfrm>
            <a:off x="3320469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7"/>
          </p:nvPr>
        </p:nvSpPr>
        <p:spPr>
          <a:xfrm>
            <a:off x="5920937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8"/>
          </p:nvPr>
        </p:nvSpPr>
        <p:spPr>
          <a:xfrm>
            <a:off x="720000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19"/>
          </p:nvPr>
        </p:nvSpPr>
        <p:spPr>
          <a:xfrm>
            <a:off x="3320469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20"/>
          </p:nvPr>
        </p:nvSpPr>
        <p:spPr>
          <a:xfrm>
            <a:off x="5920937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21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1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02" name="Google Shape;502;p1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03" name="Google Shape;503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1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24" name="Google Shape;524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4" name="Google Shape;544;p1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4923249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2"/>
          </p:nvPr>
        </p:nvSpPr>
        <p:spPr>
          <a:xfrm>
            <a:off x="1715375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4"/>
          <p:cNvSpPr txBox="1">
            <a:spLocks noGrp="1"/>
          </p:cNvSpPr>
          <p:nvPr>
            <p:ph type="subTitle" idx="3"/>
          </p:nvPr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4"/>
          <p:cNvSpPr txBox="1">
            <a:spLocks noGrp="1"/>
          </p:cNvSpPr>
          <p:nvPr>
            <p:ph type="subTitle" idx="4"/>
          </p:nvPr>
        </p:nvSpPr>
        <p:spPr>
          <a:xfrm>
            <a:off x="4923249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3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52" name="Google Shape;552;p1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1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74" name="Google Shape;574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1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subTitle" idx="1"/>
          </p:nvPr>
        </p:nvSpPr>
        <p:spPr>
          <a:xfrm>
            <a:off x="5075536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5"/>
          <p:cNvSpPr txBox="1">
            <a:spLocks noGrp="1"/>
          </p:cNvSpPr>
          <p:nvPr>
            <p:ph type="subTitle" idx="2"/>
          </p:nvPr>
        </p:nvSpPr>
        <p:spPr>
          <a:xfrm>
            <a:off x="1562863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5"/>
          <p:cNvSpPr txBox="1">
            <a:spLocks noGrp="1"/>
          </p:cNvSpPr>
          <p:nvPr>
            <p:ph type="subTitle" idx="3"/>
          </p:nvPr>
        </p:nvSpPr>
        <p:spPr>
          <a:xfrm>
            <a:off x="1562875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9" name="Google Shape;599;p15"/>
          <p:cNvSpPr txBox="1">
            <a:spLocks noGrp="1"/>
          </p:cNvSpPr>
          <p:nvPr>
            <p:ph type="subTitle" idx="4"/>
          </p:nvPr>
        </p:nvSpPr>
        <p:spPr>
          <a:xfrm>
            <a:off x="5075550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02" name="Google Shape;602;p1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03" name="Google Shape;603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1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24" name="Google Shape;624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4" name="Google Shape;644;p1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6"/>
          <p:cNvSpPr txBox="1">
            <a:spLocks noGrp="1"/>
          </p:cNvSpPr>
          <p:nvPr>
            <p:ph type="subTitle" idx="1"/>
          </p:nvPr>
        </p:nvSpPr>
        <p:spPr>
          <a:xfrm>
            <a:off x="342705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6"/>
          <p:cNvSpPr txBox="1">
            <a:spLocks noGrp="1"/>
          </p:cNvSpPr>
          <p:nvPr>
            <p:ph type="subTitle" idx="2"/>
          </p:nvPr>
        </p:nvSpPr>
        <p:spPr>
          <a:xfrm>
            <a:off x="8211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3"/>
          </p:nvPr>
        </p:nvSpPr>
        <p:spPr>
          <a:xfrm>
            <a:off x="8211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4"/>
          </p:nvPr>
        </p:nvSpPr>
        <p:spPr>
          <a:xfrm>
            <a:off x="342705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subTitle" idx="5"/>
          </p:nvPr>
        </p:nvSpPr>
        <p:spPr>
          <a:xfrm>
            <a:off x="60330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6"/>
          <p:cNvSpPr txBox="1">
            <a:spLocks noGrp="1"/>
          </p:cNvSpPr>
          <p:nvPr>
            <p:ph type="subTitle" idx="6"/>
          </p:nvPr>
        </p:nvSpPr>
        <p:spPr>
          <a:xfrm>
            <a:off x="60330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54" name="Google Shape;654;p1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6" name="Google Shape;696;p1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1"/>
          </p:nvPr>
        </p:nvSpPr>
        <p:spPr>
          <a:xfrm>
            <a:off x="5763536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2"/>
          </p:nvPr>
        </p:nvSpPr>
        <p:spPr>
          <a:xfrm>
            <a:off x="2398063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7"/>
          <p:cNvSpPr txBox="1">
            <a:spLocks noGrp="1"/>
          </p:cNvSpPr>
          <p:nvPr>
            <p:ph type="subTitle" idx="3"/>
          </p:nvPr>
        </p:nvSpPr>
        <p:spPr>
          <a:xfrm>
            <a:off x="2398063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1" name="Google Shape;701;p17"/>
          <p:cNvSpPr txBox="1">
            <a:spLocks noGrp="1"/>
          </p:cNvSpPr>
          <p:nvPr>
            <p:ph type="subTitle" idx="4"/>
          </p:nvPr>
        </p:nvSpPr>
        <p:spPr>
          <a:xfrm>
            <a:off x="5763536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2" name="Google Shape;702;p17"/>
          <p:cNvSpPr txBox="1">
            <a:spLocks noGrp="1"/>
          </p:cNvSpPr>
          <p:nvPr>
            <p:ph type="subTitle" idx="5"/>
          </p:nvPr>
        </p:nvSpPr>
        <p:spPr>
          <a:xfrm>
            <a:off x="5763536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7"/>
          <p:cNvSpPr txBox="1">
            <a:spLocks noGrp="1"/>
          </p:cNvSpPr>
          <p:nvPr>
            <p:ph type="subTitle" idx="6"/>
          </p:nvPr>
        </p:nvSpPr>
        <p:spPr>
          <a:xfrm>
            <a:off x="2398063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7"/>
          <p:cNvSpPr txBox="1">
            <a:spLocks noGrp="1"/>
          </p:cNvSpPr>
          <p:nvPr>
            <p:ph type="subTitle" idx="7"/>
          </p:nvPr>
        </p:nvSpPr>
        <p:spPr>
          <a:xfrm>
            <a:off x="2398063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17"/>
          <p:cNvSpPr txBox="1">
            <a:spLocks noGrp="1"/>
          </p:cNvSpPr>
          <p:nvPr>
            <p:ph type="subTitle" idx="8"/>
          </p:nvPr>
        </p:nvSpPr>
        <p:spPr>
          <a:xfrm>
            <a:off x="5763536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08" name="Google Shape;708;p1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1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8"/>
          <p:cNvSpPr txBox="1">
            <a:spLocks noGrp="1"/>
          </p:cNvSpPr>
          <p:nvPr>
            <p:ph type="subTitle" idx="1"/>
          </p:nvPr>
        </p:nvSpPr>
        <p:spPr>
          <a:xfrm>
            <a:off x="3560100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8"/>
          <p:cNvSpPr txBox="1">
            <a:spLocks noGrp="1"/>
          </p:cNvSpPr>
          <p:nvPr>
            <p:ph type="subTitle" idx="2"/>
          </p:nvPr>
        </p:nvSpPr>
        <p:spPr>
          <a:xfrm>
            <a:off x="1104371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8"/>
          <p:cNvSpPr txBox="1">
            <a:spLocks noGrp="1"/>
          </p:cNvSpPr>
          <p:nvPr>
            <p:ph type="subTitle" idx="3"/>
          </p:nvPr>
        </p:nvSpPr>
        <p:spPr>
          <a:xfrm>
            <a:off x="1104371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5" name="Google Shape;755;p18"/>
          <p:cNvSpPr txBox="1">
            <a:spLocks noGrp="1"/>
          </p:cNvSpPr>
          <p:nvPr>
            <p:ph type="subTitle" idx="4"/>
          </p:nvPr>
        </p:nvSpPr>
        <p:spPr>
          <a:xfrm>
            <a:off x="3560100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18"/>
          <p:cNvSpPr txBox="1">
            <a:spLocks noGrp="1"/>
          </p:cNvSpPr>
          <p:nvPr>
            <p:ph type="subTitle" idx="5"/>
          </p:nvPr>
        </p:nvSpPr>
        <p:spPr>
          <a:xfrm>
            <a:off x="6015829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18"/>
          <p:cNvSpPr txBox="1">
            <a:spLocks noGrp="1"/>
          </p:cNvSpPr>
          <p:nvPr>
            <p:ph type="subTitle" idx="6"/>
          </p:nvPr>
        </p:nvSpPr>
        <p:spPr>
          <a:xfrm>
            <a:off x="6015829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18"/>
          <p:cNvSpPr txBox="1">
            <a:spLocks noGrp="1"/>
          </p:cNvSpPr>
          <p:nvPr>
            <p:ph type="subTitle" idx="7"/>
          </p:nvPr>
        </p:nvSpPr>
        <p:spPr>
          <a:xfrm>
            <a:off x="3560100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8"/>
          </p:nvPr>
        </p:nvSpPr>
        <p:spPr>
          <a:xfrm>
            <a:off x="1104371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9"/>
          </p:nvPr>
        </p:nvSpPr>
        <p:spPr>
          <a:xfrm>
            <a:off x="1104371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1" name="Google Shape;761;p18"/>
          <p:cNvSpPr txBox="1">
            <a:spLocks noGrp="1"/>
          </p:cNvSpPr>
          <p:nvPr>
            <p:ph type="subTitle" idx="13"/>
          </p:nvPr>
        </p:nvSpPr>
        <p:spPr>
          <a:xfrm>
            <a:off x="3560100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2" name="Google Shape;762;p18"/>
          <p:cNvSpPr txBox="1">
            <a:spLocks noGrp="1"/>
          </p:cNvSpPr>
          <p:nvPr>
            <p:ph type="subTitle" idx="14"/>
          </p:nvPr>
        </p:nvSpPr>
        <p:spPr>
          <a:xfrm>
            <a:off x="6015829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8"/>
          <p:cNvSpPr txBox="1">
            <a:spLocks noGrp="1"/>
          </p:cNvSpPr>
          <p:nvPr>
            <p:ph type="subTitle" idx="15"/>
          </p:nvPr>
        </p:nvSpPr>
        <p:spPr>
          <a:xfrm>
            <a:off x="6015829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1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66" name="Google Shape;766;p1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67" name="Google Shape;767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88" name="Google Shape;788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8" name="Google Shape;808;p1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713225" y="3410200"/>
            <a:ext cx="4423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subTitle" idx="1"/>
          </p:nvPr>
        </p:nvSpPr>
        <p:spPr>
          <a:xfrm>
            <a:off x="713225" y="1201425"/>
            <a:ext cx="4423200" cy="20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1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0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13" name="Google Shape;813;p20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5" name="Google Shape;855;p20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0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852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0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8520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20"/>
          <p:cNvSpPr>
            <a:spLocks noGrp="1"/>
          </p:cNvSpPr>
          <p:nvPr>
            <p:ph type="pic" idx="2"/>
          </p:nvPr>
        </p:nvSpPr>
        <p:spPr>
          <a:xfrm>
            <a:off x="512642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108050"/>
            <a:ext cx="39888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862043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787575"/>
            <a:ext cx="40074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2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61" name="Google Shape;861;p2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62" name="Google Shape;862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83" name="Google Shape;883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3" name="Google Shape;903;p2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1"/>
          <p:cNvSpPr txBox="1">
            <a:spLocks noGrp="1"/>
          </p:cNvSpPr>
          <p:nvPr>
            <p:ph type="title"/>
          </p:nvPr>
        </p:nvSpPr>
        <p:spPr>
          <a:xfrm>
            <a:off x="102291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21"/>
          <p:cNvSpPr txBox="1">
            <a:spLocks noGrp="1"/>
          </p:cNvSpPr>
          <p:nvPr>
            <p:ph type="subTitle" idx="1"/>
          </p:nvPr>
        </p:nvSpPr>
        <p:spPr>
          <a:xfrm>
            <a:off x="102291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2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08" name="Google Shape;908;p2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09" name="Google Shape;909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2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30" name="Google Shape;930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0" name="Google Shape;950;p2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/>
          </p:nvPr>
        </p:nvSpPr>
        <p:spPr>
          <a:xfrm>
            <a:off x="415376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1"/>
          </p:nvPr>
        </p:nvSpPr>
        <p:spPr>
          <a:xfrm>
            <a:off x="415376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2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55" name="Google Shape;955;p2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56" name="Google Shape;956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976;p2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77" name="Google Shape;977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7" name="Google Shape;997;p2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53035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9" name="Google Shape;999;p23"/>
          <p:cNvSpPr txBox="1">
            <a:spLocks noGrp="1"/>
          </p:cNvSpPr>
          <p:nvPr>
            <p:ph type="subTitle" idx="1"/>
          </p:nvPr>
        </p:nvSpPr>
        <p:spPr>
          <a:xfrm>
            <a:off x="2223600" y="1288350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0" name="Google Shape;1000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3"/>
          <p:cNvSpPr txBox="1">
            <a:spLocks noGrp="1"/>
          </p:cNvSpPr>
          <p:nvPr>
            <p:ph type="subTitle" idx="3"/>
          </p:nvPr>
        </p:nvSpPr>
        <p:spPr>
          <a:xfrm>
            <a:off x="2223600" y="2728499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054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5"/>
          </p:nvPr>
        </p:nvSpPr>
        <p:spPr>
          <a:xfrm>
            <a:off x="2223600" y="4168624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06" name="Google Shape;1006;p2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07" name="Google Shape;1007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2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28" name="Google Shape;1028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8" name="Google Shape;1048;p2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4"/>
          <p:cNvSpPr txBox="1">
            <a:spLocks noGrp="1"/>
          </p:cNvSpPr>
          <p:nvPr>
            <p:ph type="title" hasCustomPrompt="1"/>
          </p:nvPr>
        </p:nvSpPr>
        <p:spPr>
          <a:xfrm>
            <a:off x="1325650" y="16452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24"/>
          <p:cNvSpPr txBox="1">
            <a:spLocks noGrp="1"/>
          </p:cNvSpPr>
          <p:nvPr>
            <p:ph type="subTitle" idx="1"/>
          </p:nvPr>
        </p:nvSpPr>
        <p:spPr>
          <a:xfrm>
            <a:off x="9385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1" name="Google Shape;1051;p24"/>
          <p:cNvSpPr txBox="1">
            <a:spLocks noGrp="1"/>
          </p:cNvSpPr>
          <p:nvPr>
            <p:ph type="subTitle" idx="2"/>
          </p:nvPr>
        </p:nvSpPr>
        <p:spPr>
          <a:xfrm>
            <a:off x="9385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24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4"/>
          <p:cNvSpPr txBox="1">
            <a:spLocks noGrp="1"/>
          </p:cNvSpPr>
          <p:nvPr>
            <p:ph type="subTitle" idx="4"/>
          </p:nvPr>
        </p:nvSpPr>
        <p:spPr>
          <a:xfrm>
            <a:off x="34854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4" name="Google Shape;1054;p24"/>
          <p:cNvSpPr txBox="1">
            <a:spLocks noGrp="1"/>
          </p:cNvSpPr>
          <p:nvPr>
            <p:ph type="subTitle" idx="5"/>
          </p:nvPr>
        </p:nvSpPr>
        <p:spPr>
          <a:xfrm>
            <a:off x="34854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24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24"/>
          <p:cNvSpPr txBox="1">
            <a:spLocks noGrp="1"/>
          </p:cNvSpPr>
          <p:nvPr>
            <p:ph type="subTitle" idx="7"/>
          </p:nvPr>
        </p:nvSpPr>
        <p:spPr>
          <a:xfrm>
            <a:off x="60323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7" name="Google Shape;1057;p24"/>
          <p:cNvSpPr txBox="1">
            <a:spLocks noGrp="1"/>
          </p:cNvSpPr>
          <p:nvPr>
            <p:ph type="subTitle" idx="8"/>
          </p:nvPr>
        </p:nvSpPr>
        <p:spPr>
          <a:xfrm>
            <a:off x="60323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8" name="Google Shape;1058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1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2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61" name="Google Shape;1061;p2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2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83" name="Google Shape;1083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3" name="Google Shape;1103;p2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5"/>
          <p:cNvSpPr txBox="1">
            <a:spLocks noGrp="1"/>
          </p:cNvSpPr>
          <p:nvPr>
            <p:ph type="title" hasCustomPrompt="1"/>
          </p:nvPr>
        </p:nvSpPr>
        <p:spPr>
          <a:xfrm>
            <a:off x="2328525" y="21376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>
            <a:off x="194137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ubTitle" idx="2"/>
          </p:nvPr>
        </p:nvSpPr>
        <p:spPr>
          <a:xfrm>
            <a:off x="194137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title" idx="3" hasCustomPrompt="1"/>
          </p:nvPr>
        </p:nvSpPr>
        <p:spPr>
          <a:xfrm>
            <a:off x="5417175" y="213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25"/>
          <p:cNvSpPr txBox="1">
            <a:spLocks noGrp="1"/>
          </p:cNvSpPr>
          <p:nvPr>
            <p:ph type="subTitle" idx="4"/>
          </p:nvPr>
        </p:nvSpPr>
        <p:spPr>
          <a:xfrm>
            <a:off x="502942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9" name="Google Shape;1109;p25"/>
          <p:cNvSpPr txBox="1">
            <a:spLocks noGrp="1"/>
          </p:cNvSpPr>
          <p:nvPr>
            <p:ph type="subTitle" idx="5"/>
          </p:nvPr>
        </p:nvSpPr>
        <p:spPr>
          <a:xfrm>
            <a:off x="502942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2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13" name="Google Shape;1113;p2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14" name="Google Shape;1114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35" name="Google Shape;1135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5" name="Google Shape;1155;p2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6"/>
          <p:cNvSpPr txBox="1">
            <a:spLocks noGrp="1"/>
          </p:cNvSpPr>
          <p:nvPr>
            <p:ph type="title"/>
          </p:nvPr>
        </p:nvSpPr>
        <p:spPr>
          <a:xfrm>
            <a:off x="4463700" y="2108050"/>
            <a:ext cx="39672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7" name="Google Shape;1157;p26"/>
          <p:cNvSpPr txBox="1">
            <a:spLocks noGrp="1"/>
          </p:cNvSpPr>
          <p:nvPr>
            <p:ph type="title" idx="2" hasCustomPrompt="1"/>
          </p:nvPr>
        </p:nvSpPr>
        <p:spPr>
          <a:xfrm>
            <a:off x="7093926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8" name="Google Shape;1158;p26"/>
          <p:cNvSpPr txBox="1">
            <a:spLocks noGrp="1"/>
          </p:cNvSpPr>
          <p:nvPr>
            <p:ph type="subTitle" idx="1"/>
          </p:nvPr>
        </p:nvSpPr>
        <p:spPr>
          <a:xfrm>
            <a:off x="4463700" y="3787575"/>
            <a:ext cx="39672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1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2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61" name="Google Shape;1161;p2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3" name="Google Shape;1203;p2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7"/>
          <p:cNvSpPr txBox="1">
            <a:spLocks noGrp="1"/>
          </p:cNvSpPr>
          <p:nvPr>
            <p:ph type="title"/>
          </p:nvPr>
        </p:nvSpPr>
        <p:spPr>
          <a:xfrm>
            <a:off x="713263" y="5303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7"/>
          <p:cNvSpPr txBox="1">
            <a:spLocks noGrp="1"/>
          </p:cNvSpPr>
          <p:nvPr>
            <p:ph type="subTitle" idx="1"/>
          </p:nvPr>
        </p:nvSpPr>
        <p:spPr>
          <a:xfrm>
            <a:off x="713225" y="1720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27"/>
          <p:cNvSpPr txBox="1"/>
          <p:nvPr/>
        </p:nvSpPr>
        <p:spPr>
          <a:xfrm>
            <a:off x="7132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2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09" name="Google Shape;1209;p2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10" name="Google Shape;1210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2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31" name="Google Shape;1231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1" name="Google Shape;1251;p2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1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54" name="Google Shape;1254;p2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55" name="Google Shape;1255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275;p2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6" name="Google Shape;1276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5" name="Google Shape;105;p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52" name="Google Shape;152;p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1"/>
          </p:nvPr>
        </p:nvSpPr>
        <p:spPr>
          <a:xfrm>
            <a:off x="5025877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2"/>
          </p:nvPr>
        </p:nvSpPr>
        <p:spPr>
          <a:xfrm>
            <a:off x="880523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22" name="Google Shape;222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46" name="Google Shape;246;p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47" name="Google Shape;247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68" name="Google Shape;268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4369075" y="1087588"/>
            <a:ext cx="4061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subTitle" idx="1"/>
          </p:nvPr>
        </p:nvSpPr>
        <p:spPr>
          <a:xfrm>
            <a:off x="4369075" y="2184513"/>
            <a:ext cx="40617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7"/>
          <p:cNvSpPr>
            <a:spLocks noGrp="1"/>
          </p:cNvSpPr>
          <p:nvPr>
            <p:ph type="pic" idx="2"/>
          </p:nvPr>
        </p:nvSpPr>
        <p:spPr>
          <a:xfrm>
            <a:off x="84147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94" name="Google Shape;294;p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" name="Google Shape;336;p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 txBox="1">
            <a:spLocks noGrp="1"/>
          </p:cNvSpPr>
          <p:nvPr>
            <p:ph type="title"/>
          </p:nvPr>
        </p:nvSpPr>
        <p:spPr>
          <a:xfrm>
            <a:off x="3895025" y="1242600"/>
            <a:ext cx="4411800" cy="26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62" name="Google Shape;362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2" name="Google Shape;382;p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9"/>
          <p:cNvSpPr txBox="1">
            <a:spLocks noGrp="1"/>
          </p:cNvSpPr>
          <p:nvPr>
            <p:ph type="title"/>
          </p:nvPr>
        </p:nvSpPr>
        <p:spPr>
          <a:xfrm>
            <a:off x="713225" y="1363500"/>
            <a:ext cx="4459500" cy="17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9"/>
          <p:cNvSpPr txBox="1">
            <a:spLocks noGrp="1"/>
          </p:cNvSpPr>
          <p:nvPr>
            <p:ph type="subTitle" idx="1"/>
          </p:nvPr>
        </p:nvSpPr>
        <p:spPr>
          <a:xfrm>
            <a:off x="713225" y="3108900"/>
            <a:ext cx="4459500" cy="6711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>
            <a:spLocks noGrp="1"/>
          </p:cNvSpPr>
          <p:nvPr>
            <p:ph type="pic" idx="2"/>
          </p:nvPr>
        </p:nvSpPr>
        <p:spPr>
          <a:xfrm>
            <a:off x="-5175" y="-103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0"/>
          <p:cNvSpPr txBox="1">
            <a:spLocks noGrp="1"/>
          </p:cNvSpPr>
          <p:nvPr>
            <p:ph type="body" idx="1"/>
          </p:nvPr>
        </p:nvSpPr>
        <p:spPr>
          <a:xfrm>
            <a:off x="2233200" y="3361075"/>
            <a:ext cx="4677600" cy="1247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ufrj.br/~ines/courses/cos740/leila/cos740/Bayesianas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ndreric.github.io/files/pdfs/bayesianas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4"/>
          <p:cNvSpPr txBox="1">
            <a:spLocks noGrp="1"/>
          </p:cNvSpPr>
          <p:nvPr>
            <p:ph type="ctrTitle"/>
          </p:nvPr>
        </p:nvSpPr>
        <p:spPr>
          <a:xfrm>
            <a:off x="346602" y="426365"/>
            <a:ext cx="3815677" cy="1995209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600">
                <a:solidFill>
                  <a:srgbClr val="000000"/>
                </a:solidFill>
                <a:latin typeface="Calibri"/>
              </a:rPr>
              <a:t>Redes</a:t>
            </a:r>
            <a:br>
              <a:rPr lang="en" sz="4600">
                <a:latin typeface="Calibri"/>
              </a:rPr>
            </a:br>
            <a:r>
              <a:rPr lang="en" sz="4600">
                <a:solidFill>
                  <a:srgbClr val="000000"/>
                </a:solidFill>
                <a:latin typeface="Calibri"/>
              </a:rPr>
              <a:t>Bayesianas</a:t>
            </a:r>
          </a:p>
        </p:txBody>
      </p:sp>
      <p:sp>
        <p:nvSpPr>
          <p:cNvPr id="1308" name="Google Shape;1308;p34"/>
          <p:cNvSpPr txBox="1">
            <a:spLocks noGrp="1"/>
          </p:cNvSpPr>
          <p:nvPr>
            <p:ph type="subTitle" idx="1"/>
          </p:nvPr>
        </p:nvSpPr>
        <p:spPr>
          <a:xfrm>
            <a:off x="503495" y="2642266"/>
            <a:ext cx="34965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latin typeface="Calibri"/>
              </a:rPr>
              <a:t>TEORIA E IMPLEMENTAÇÃO</a:t>
            </a:r>
          </a:p>
        </p:txBody>
      </p:sp>
      <p:grpSp>
        <p:nvGrpSpPr>
          <p:cNvPr id="1314" name="Google Shape;1314;p34"/>
          <p:cNvGrpSpPr/>
          <p:nvPr/>
        </p:nvGrpSpPr>
        <p:grpSpPr>
          <a:xfrm>
            <a:off x="5215383" y="1277960"/>
            <a:ext cx="2682066" cy="1595662"/>
            <a:chOff x="4651890" y="1760061"/>
            <a:chExt cx="2170470" cy="1291303"/>
          </a:xfrm>
        </p:grpSpPr>
        <p:sp>
          <p:nvSpPr>
            <p:cNvPr id="1315" name="Google Shape;1315;p34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37;p36">
            <a:extLst>
              <a:ext uri="{FF2B5EF4-FFF2-40B4-BE49-F238E27FC236}">
                <a16:creationId xmlns:a16="http://schemas.microsoft.com/office/drawing/2014/main" id="{E70A1158-2527-FA96-E9A0-1FC6CE40C632}"/>
              </a:ext>
            </a:extLst>
          </p:cNvPr>
          <p:cNvGrpSpPr/>
          <p:nvPr/>
        </p:nvGrpSpPr>
        <p:grpSpPr>
          <a:xfrm>
            <a:off x="5522488" y="1170335"/>
            <a:ext cx="2682066" cy="1595662"/>
            <a:chOff x="4651890" y="1760061"/>
            <a:chExt cx="2170470" cy="1291303"/>
          </a:xfrm>
        </p:grpSpPr>
        <p:sp>
          <p:nvSpPr>
            <p:cNvPr id="8" name="Google Shape;1338;p36">
              <a:extLst>
                <a:ext uri="{FF2B5EF4-FFF2-40B4-BE49-F238E27FC236}">
                  <a16:creationId xmlns:a16="http://schemas.microsoft.com/office/drawing/2014/main" id="{223C6FDD-3756-AE64-0B7F-98CF3EB79655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9;p36">
              <a:extLst>
                <a:ext uri="{FF2B5EF4-FFF2-40B4-BE49-F238E27FC236}">
                  <a16:creationId xmlns:a16="http://schemas.microsoft.com/office/drawing/2014/main" id="{F9F903C6-864A-9D16-5C72-FE3CE3FA692A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0;p36">
              <a:extLst>
                <a:ext uri="{FF2B5EF4-FFF2-40B4-BE49-F238E27FC236}">
                  <a16:creationId xmlns:a16="http://schemas.microsoft.com/office/drawing/2014/main" id="{98A05855-66AE-E5A0-DC3F-EBDB533298AA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1;p36">
              <a:extLst>
                <a:ext uri="{FF2B5EF4-FFF2-40B4-BE49-F238E27FC236}">
                  <a16:creationId xmlns:a16="http://schemas.microsoft.com/office/drawing/2014/main" id="{E3608690-E114-B7C8-8ACE-63C78194EC27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2;p36">
              <a:extLst>
                <a:ext uri="{FF2B5EF4-FFF2-40B4-BE49-F238E27FC236}">
                  <a16:creationId xmlns:a16="http://schemas.microsoft.com/office/drawing/2014/main" id="{6EF7ACE6-00B4-5DB7-AB4A-3329967F2F44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Forma, Círculo">
            <a:extLst>
              <a:ext uri="{FF2B5EF4-FFF2-40B4-BE49-F238E27FC236}">
                <a16:creationId xmlns:a16="http://schemas.microsoft.com/office/drawing/2014/main" id="{3AC325B0-F23A-25C4-AC0B-1D1DE648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849" y="700896"/>
            <a:ext cx="3948708" cy="3439784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337C72-45CA-ADCF-222A-2EC29232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729" y="3067139"/>
            <a:ext cx="4760345" cy="594324"/>
          </a:xfrm>
          <a:prstGeom prst="rect">
            <a:avLst/>
          </a:prstGeom>
        </p:spPr>
      </p:pic>
      <p:pic>
        <p:nvPicPr>
          <p:cNvPr id="5" name="Imagem 4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8D56F70D-FEEF-ACC5-1458-9D47D6307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348" y="1199969"/>
            <a:ext cx="4234672" cy="21612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BDBD74-3760-2A31-852B-B9E0DE8C0C29}"/>
              </a:ext>
            </a:extLst>
          </p:cNvPr>
          <p:cNvSpPr txBox="1"/>
          <p:nvPr/>
        </p:nvSpPr>
        <p:spPr>
          <a:xfrm>
            <a:off x="347804" y="4341538"/>
            <a:ext cx="7317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Calibri"/>
                <a:ea typeface="Calibri"/>
                <a:cs typeface="Calibri"/>
              </a:rPr>
              <a:t>Prof. Dr. Thales Levi Azevedo Valente</a:t>
            </a:r>
          </a:p>
          <a:p>
            <a:r>
              <a:rPr lang="pt-BR" sz="1600" b="1">
                <a:latin typeface="Calibri"/>
                <a:ea typeface="Calibri"/>
                <a:cs typeface="Calibri"/>
              </a:rPr>
              <a:t>Equipe:</a:t>
            </a:r>
            <a:r>
              <a:rPr lang="pt-BR" sz="1600">
                <a:latin typeface="Calibri"/>
                <a:ea typeface="Calibri"/>
                <a:cs typeface="Calibri"/>
              </a:rPr>
              <a:t> </a:t>
            </a:r>
            <a:r>
              <a:rPr lang="pt-BR" sz="1600" err="1">
                <a:latin typeface="Calibri"/>
                <a:ea typeface="Calibri"/>
                <a:cs typeface="Calibri"/>
              </a:rPr>
              <a:t>Euderlan</a:t>
            </a:r>
            <a:r>
              <a:rPr lang="pt-BR" sz="1600">
                <a:latin typeface="Calibri"/>
                <a:ea typeface="Calibri"/>
                <a:cs typeface="Calibri"/>
              </a:rPr>
              <a:t> Freire, Hissa Bárbara, Maria Clara, Lucas Costa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BBF517-7EBB-34B9-AE80-B10C2F92BB2E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81E499-4489-C47E-5DC7-3F11BF5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5FEC37E-0D64-24CF-70A2-28FC20B60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6009532F-B3B1-7C13-0CD6-979AD2B6EABB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DF8CF541-D950-5C44-8014-B16F580B5AA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61AEFD5F-7E36-8A25-7C85-315EA73DA91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0B35E275-2377-0D16-97ED-901EAB9A6368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BB130928-629A-D104-5CAD-BDE499E0529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9DF6F6D0-5F55-5409-64C7-2D174A8D0F06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F0FE6635-9267-7163-13D8-4B48038FB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55433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Probabilidade Conjunta</a:t>
            </a:r>
            <a:endParaRPr lang="pt-BR" sz="2000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Dois ou mais eventos acontecendo simultaneamente, dado que os eventos são independentes</a:t>
            </a:r>
          </a:p>
          <a:p>
            <a:pPr marL="736600" lvl="1" indent="0" algn="just"/>
            <a:endParaRPr lang="pt-BR" sz="24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 dirty="0">
              <a:latin typeface="Calibri"/>
            </a:endParaRPr>
          </a:p>
        </p:txBody>
      </p:sp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5AE1376-74DC-F0FD-27F9-8ED0E9A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96" y="3277649"/>
            <a:ext cx="2936985" cy="5603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FC0ED3-BC06-0CA3-7FC8-728814725199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1699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03FFB62-CBBF-6BBF-7A94-0A6AD421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E6415B6-CBAC-30F1-69E6-B88196D82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144" y="995361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BF240FF-73A3-1D7A-7B63-FC211B3D7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55" y="1528814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Probabilidade Condicional</a:t>
            </a:r>
            <a:endParaRPr lang="pt-BR" sz="2000" dirty="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Dado um evento A, pode-se saber qual a probabilidade do evento B acontecer</a:t>
            </a: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>
              <a:latin typeface="Calibri"/>
            </a:endParaRPr>
          </a:p>
        </p:txBody>
      </p:sp>
      <p:pic>
        <p:nvPicPr>
          <p:cNvPr id="7" name="Imagem 6" descr="Estatistica-Basica-R-e-Python/Cursos/Probabilidades/Aula 2 - Probabilidade  Condicional.md at master · DAngelo-S/Estatistica-Basica-R-e-Python · GitHub">
            <a:extLst>
              <a:ext uri="{FF2B5EF4-FFF2-40B4-BE49-F238E27FC236}">
                <a16:creationId xmlns:a16="http://schemas.microsoft.com/office/drawing/2014/main" id="{8AEE7F12-6F5B-D8C9-006E-9AC6A8A4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82406"/>
            <a:ext cx="2743199" cy="12360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BE78A6-2059-4601-EEC4-116C3FF3F95E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6911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441C0C5-D5EB-8389-F126-059DC0E9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7439D573-F96B-AAED-4DDF-5D7BDE55E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704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7FA76735-1160-AF49-8A2E-5011A405A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850" y="1174090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/>
              <a:buChar char="•"/>
            </a:pPr>
            <a:r>
              <a:rPr lang="pt-BR" sz="2000" b="1" dirty="0">
                <a:latin typeface="Calibri"/>
              </a:rPr>
              <a:t>Probabilidade Condicional - Exemplo</a:t>
            </a:r>
            <a:endParaRPr lang="pt-BR" sz="2000">
              <a:latin typeface="Calibri"/>
            </a:endParaRPr>
          </a:p>
          <a:p>
            <a:pPr marL="1022350" lvl="1" indent="-285750" algn="just">
              <a:buFont typeface="Arial,Sans-Serif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Qual a probabilidade de uma pessoa ter câncer, dado que ela fuma? </a:t>
            </a:r>
            <a:endParaRPr lang="en-US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 dirty="0">
              <a:latin typeface="Calibri"/>
            </a:endParaRPr>
          </a:p>
          <a:p>
            <a:pPr marL="1054100" lvl="1" algn="l">
              <a:buFont typeface="Arial"/>
              <a:buChar char="•"/>
            </a:pPr>
            <a:endParaRPr lang="pt-BR" sz="2000" b="1" dirty="0">
              <a:latin typeface="Calibri"/>
            </a:endParaRPr>
          </a:p>
          <a:p>
            <a:pPr marL="1054100" lvl="1" algn="l">
              <a:buFont typeface="Arial"/>
              <a:buChar char="•"/>
            </a:pPr>
            <a:r>
              <a:rPr lang="pt-BR" sz="2000" dirty="0">
                <a:latin typeface="Calibri"/>
              </a:rPr>
              <a:t>P(C="S"|F="S") = </a:t>
            </a:r>
            <a:r>
              <a:rPr lang="pt-BR" sz="2000" dirty="0">
                <a:latin typeface="Calibri"/>
                <a:ea typeface="Calibri"/>
                <a:cs typeface="Calibri"/>
              </a:rPr>
              <a:t>P(C="S"∧ F="S")/P(F="S")</a:t>
            </a:r>
            <a:endParaRPr lang="pt-BR" sz="2000">
              <a:latin typeface="Calibri"/>
              <a:ea typeface="Calibri"/>
              <a:cs typeface="Calibri"/>
            </a:endParaRPr>
          </a:p>
          <a:p>
            <a:pPr marL="1193800" lvl="2" indent="0" algn="l"/>
            <a:r>
              <a:rPr lang="pt-BR" sz="2000" dirty="0">
                <a:latin typeface="Calibri"/>
                <a:ea typeface="Calibri"/>
                <a:cs typeface="Calibri"/>
              </a:rPr>
              <a:t>= 3/60 / 13/60</a:t>
            </a:r>
            <a:endParaRPr lang="pt-BR" sz="2000">
              <a:latin typeface="Calibri"/>
              <a:ea typeface="Calibri"/>
              <a:cs typeface="Calibri"/>
            </a:endParaRPr>
          </a:p>
          <a:p>
            <a:pPr marL="1193800" lvl="2" indent="0" algn="l"/>
            <a:r>
              <a:rPr lang="pt-BR" sz="2000" dirty="0">
                <a:latin typeface="Calibri"/>
                <a:ea typeface="Calibri"/>
                <a:cs typeface="Calibri"/>
              </a:rPr>
              <a:t>= 0,23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C5B959D-64A8-3DD5-4F05-5E076867D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21145"/>
              </p:ext>
            </p:extLst>
          </p:nvPr>
        </p:nvGraphicFramePr>
        <p:xfrm>
          <a:off x="1943956" y="2238222"/>
          <a:ext cx="4192571" cy="1284284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243964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064171">
                  <a:extLst>
                    <a:ext uri="{9D8B030D-6E8A-4147-A177-3AD203B41FA5}">
                      <a16:colId xmlns:a16="http://schemas.microsoft.com/office/drawing/2014/main" val="1048560084"/>
                    </a:ext>
                  </a:extLst>
                </a:gridCol>
                <a:gridCol w="1115868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768568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321071">
                <a:tc>
                  <a:txBody>
                    <a:bodyPr/>
                    <a:lstStyle/>
                    <a:p>
                      <a:endParaRPr lang="pt-BR" b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/>
                        <a:t>Não 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/>
                        <a:t>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r>
                        <a:rPr lang="pt-BR" dirty="0"/>
                        <a:t>Sem Câncer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/>
                        <a:t>40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Câncer</a:t>
                      </a:r>
                      <a:endParaRPr lang="pt-BR" dirty="0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/>
                        <a:t>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dirty="0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/>
                        <a:t>47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C61286F-54D4-E81B-610C-27CBF9BD8B3D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304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B2E6E65-D1D0-41ED-72F0-BFE5044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B1BEE91-8AF5-DBA7-4776-2AD373959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2B38CF8-CAC4-0112-B3EF-960DF8034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7172868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Marginalização </a:t>
            </a:r>
            <a:endParaRPr lang="pt-BR" sz="2000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Também chamada de Totalização, é o processo de obter a probabilidade de uma variável sem considerar os valores das demais</a:t>
            </a: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Usa a distribuição conjunta para somar os eventos onde a variável desejada assume um </a:t>
            </a:r>
            <a:r>
              <a:rPr lang="pt-BR" sz="2000" dirty="0">
                <a:latin typeface="Calibri"/>
                <a:ea typeface="Calibri"/>
                <a:cs typeface="Calibri"/>
              </a:rPr>
              <a:t>determinado</a:t>
            </a:r>
            <a:r>
              <a:rPr lang="pt-BR" sz="2000" dirty="0">
                <a:latin typeface="Calibri"/>
              </a:rPr>
              <a:t> valor</a:t>
            </a: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BE9455-25FC-176B-6ABF-B7BA89ABCDD8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0563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6E1B492-3052-E982-7FCD-D7763E5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C548185A-4C56-E28C-3608-0DA4A83A3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729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66C8E06-EF30-08B1-44FD-DCEB5D505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340" y="1174090"/>
            <a:ext cx="7525361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Marginalização - Exemplo</a:t>
            </a:r>
          </a:p>
          <a:p>
            <a:pPr marL="1054100" algn="just">
              <a:buFont typeface="Arial"/>
              <a:buChar char="•"/>
            </a:pPr>
            <a:r>
              <a:rPr lang="pt-BR" sz="2000" dirty="0">
                <a:latin typeface="Calibri"/>
              </a:rPr>
              <a:t>Suponha duas variáveis:</a:t>
            </a:r>
            <a:r>
              <a:rPr lang="pt-BR" sz="2000" dirty="0">
                <a:latin typeface="Calibri"/>
                <a:ea typeface="Calibri"/>
                <a:cs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</a:rPr>
              <a:t>DorDeDente</a:t>
            </a:r>
            <a:r>
              <a:rPr lang="pt-BR" sz="2000" dirty="0">
                <a:latin typeface="Calibri"/>
                <a:ea typeface="Calibri"/>
                <a:cs typeface="Calibri"/>
              </a:rPr>
              <a:t> (D): {Verdadeiro, Falso}, Cárie (C): {Verdadeiro, Falso}. Qual a probabilidade de Cárie = Verdadeiro?</a:t>
            </a:r>
            <a:endParaRPr lang="pt-BR" sz="2000" dirty="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6D30A3C-92E8-F300-76F9-C2DEDDEFA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85431"/>
              </p:ext>
            </p:extLst>
          </p:nvPr>
        </p:nvGraphicFramePr>
        <p:xfrm>
          <a:off x="1816126" y="2573803"/>
          <a:ext cx="5595073" cy="1737360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868849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868849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Cárie (C)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 err="1"/>
                        <a:t>DorDeDente</a:t>
                      </a:r>
                      <a:r>
                        <a:rPr lang="pt-BR" b="1"/>
                        <a:t> (D)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Probabilidade P(C,D)P(C, 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0,108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0,012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0,072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56393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315C0743-C83F-0C04-7C3B-79EE8D9A28DF}"/>
              </a:ext>
            </a:extLst>
          </p:cNvPr>
          <p:cNvSpPr txBox="1"/>
          <p:nvPr/>
        </p:nvSpPr>
        <p:spPr>
          <a:xfrm>
            <a:off x="1493997" y="4478442"/>
            <a:ext cx="59258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2000" err="1">
                <a:latin typeface="Calibri"/>
              </a:rPr>
              <a:t>Solução</a:t>
            </a:r>
            <a:r>
              <a:rPr lang="en-US" sz="2000" dirty="0">
                <a:latin typeface="Calibri"/>
              </a:rPr>
              <a:t>: P(C=V)=0,108+0,012=0,120</a:t>
            </a:r>
            <a:endParaRPr lang="pt-BR" sz="2000" dirty="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DB0D3A-1246-F82B-0052-422FB14D2DBA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6293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5B792C-C9B8-D9CC-6A0B-57B7E16A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CF31BDD-A72E-CB01-61C1-89F9C638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CFC3CFE9-0D23-BE06-D66C-B378B9B2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707210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Lei da Probabilidade Total</a:t>
            </a: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Se um evento A ocorre em m condições distintas, todas mutuamente exclusivas, então a probabilidade de ocorrer o evento A é a soma das probabilidades dele ocorrer nas m condições diferentes</a:t>
            </a:r>
          </a:p>
          <a:p>
            <a:pPr marL="736600" lvl="1" indent="0" algn="just"/>
            <a:endParaRPr lang="pt-BR" sz="16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 dirty="0">
              <a:latin typeface="Calibri"/>
            </a:endParaRPr>
          </a:p>
        </p:txBody>
      </p:sp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A19F800-03CF-7FE6-BE70-B40E2792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8" y="3259878"/>
            <a:ext cx="4162425" cy="1143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29248C-C971-743E-BA0B-473DABB25A4B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5418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A9213FC-63FF-312D-56F6-58F7CE22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BA36F81-5889-5E5D-8C28-96B5DFF70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BCE7846-9970-71DA-08CD-D954118C5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461189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Teorema de </a:t>
            </a:r>
            <a:r>
              <a:rPr lang="pt-BR" sz="2000" b="1" err="1">
                <a:latin typeface="Calibri"/>
              </a:rPr>
              <a:t>Bayes</a:t>
            </a:r>
            <a:endParaRPr lang="pt-BR" sz="200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Lida com a incertezas e atualiza a crença em um determinado evento à  medida que novas informações chegam</a:t>
            </a: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Ferramenta útil para inferir a probabilidade </a:t>
            </a:r>
            <a:r>
              <a:rPr lang="pt-BR" sz="2000" i="1" dirty="0">
                <a:latin typeface="Calibri"/>
              </a:rPr>
              <a:t>a posteriori</a:t>
            </a:r>
            <a:r>
              <a:rPr lang="pt-BR" sz="2000" dirty="0">
                <a:latin typeface="Calibri"/>
              </a:rPr>
              <a:t> de um evento baseado na evidencia e num conhecimento</a:t>
            </a:r>
            <a:r>
              <a:rPr lang="pt-BR" sz="2000" i="1" dirty="0">
                <a:latin typeface="Calibri"/>
              </a:rPr>
              <a:t> a priori </a:t>
            </a:r>
            <a:r>
              <a:rPr lang="pt-BR" sz="2000" dirty="0">
                <a:latin typeface="Calibri"/>
              </a:rPr>
              <a:t>de outros eventos</a:t>
            </a:r>
          </a:p>
          <a:p>
            <a:pPr marL="1054100" lvl="1" algn="just">
              <a:buFont typeface="Arial"/>
              <a:buChar char="•"/>
            </a:pPr>
            <a:endParaRPr lang="pt-BR" sz="1600" b="1" dirty="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</p:txBody>
      </p:sp>
      <p:pic>
        <p:nvPicPr>
          <p:cNvPr id="2" name="Imagem 1" descr="Thomas Bayes – Wikipédia, a enciclopédia livre">
            <a:extLst>
              <a:ext uri="{FF2B5EF4-FFF2-40B4-BE49-F238E27FC236}">
                <a16:creationId xmlns:a16="http://schemas.microsoft.com/office/drawing/2014/main" id="{31768541-CDDE-9554-60D6-45281914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49535" y="3458232"/>
            <a:ext cx="1527284" cy="1527285"/>
          </a:xfrm>
          <a:prstGeom prst="rect">
            <a:avLst/>
          </a:prstGeom>
        </p:spPr>
      </p:pic>
      <p:pic>
        <p:nvPicPr>
          <p:cNvPr id="3" name="Imagem 2" descr="Entenda o Teorema de Bayes (melhor explicação)">
            <a:extLst>
              <a:ext uri="{FF2B5EF4-FFF2-40B4-BE49-F238E27FC236}">
                <a16:creationId xmlns:a16="http://schemas.microsoft.com/office/drawing/2014/main" id="{4FCCDB67-D4D8-5AC1-FBF2-565273CCA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3831907"/>
            <a:ext cx="2743198" cy="74814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FB6FC2F-9BBC-0AEB-8B8B-3F46FDEA3531}"/>
              </a:ext>
            </a:extLst>
          </p:cNvPr>
          <p:cNvSpPr txBox="1"/>
          <p:nvPr/>
        </p:nvSpPr>
        <p:spPr>
          <a:xfrm>
            <a:off x="374234" y="4594834"/>
            <a:ext cx="5397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6701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22A2F91-C910-9114-5BBC-718EE38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7CC0E39-7A02-EA02-235C-F7A458EED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BF7000DD-5969-2703-7B31-808B280B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Teorema de </a:t>
            </a:r>
            <a:r>
              <a:rPr lang="pt-BR" sz="2000" b="1" err="1">
                <a:latin typeface="Calibri"/>
              </a:rPr>
              <a:t>Bayes</a:t>
            </a:r>
            <a:r>
              <a:rPr lang="pt-BR" sz="2000" b="1" dirty="0">
                <a:latin typeface="Calibri"/>
              </a:rPr>
              <a:t> - Exemplo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Um médico sabe que meningite causa dor no pescoço em 50% dos casos. Ele sabe que a probabilidade a priori de um paciente ter meningite (M) é 1/50000 e a possibilidade a priori de qualquer paciente ter uma dor no pescoço (S) é 1/20</a:t>
            </a: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Tem-se que: P(S|M) = 1/2, P(M) = 1/50000, P(S) = 1/20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5622CD-FED1-8BD6-0C69-1AD612239F60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0146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91ADC9A-348F-30EA-1DD0-21AAC9D5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E9839084-DF84-9A53-21DC-EB7AF9FA1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477DD5C-7B57-4866-6FE9-1699AC954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Teorema de </a:t>
            </a:r>
            <a:r>
              <a:rPr lang="pt-BR" sz="2000" b="1" err="1">
                <a:latin typeface="Calibri"/>
              </a:rPr>
              <a:t>Bayes</a:t>
            </a:r>
            <a:r>
              <a:rPr lang="pt-BR" sz="2000" b="1" dirty="0">
                <a:latin typeface="Calibri"/>
              </a:rPr>
              <a:t> – Exemplo</a:t>
            </a:r>
            <a:endParaRPr lang="pt-BR" sz="2000">
              <a:latin typeface="Calibri"/>
            </a:endParaRPr>
          </a:p>
          <a:p>
            <a:pPr marL="1054100" lvl="1" indent="-457200" algn="just">
              <a:buFont typeface="Courier New"/>
              <a:buChar char="o"/>
            </a:pPr>
            <a:r>
              <a:rPr lang="pt-BR" sz="2400" dirty="0">
                <a:latin typeface="Calibri"/>
                <a:ea typeface="Calibri"/>
                <a:cs typeface="Calibri"/>
              </a:rPr>
              <a:t>Um paciente chega ao consultório com dor no pescoço. </a:t>
            </a:r>
            <a:r>
              <a:rPr lang="pt-BR" sz="2400" dirty="0">
                <a:latin typeface="Calibri"/>
              </a:rPr>
              <a:t>Qual a probabilidade dele estar com meningite – P(M|S)?</a:t>
            </a:r>
            <a:endParaRPr lang="pt-BR" sz="24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FA6AC8-96E4-3D69-585A-419E0CD17D05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18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083D044C-958D-0AEA-10E1-C0FD1774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94" y="2886794"/>
            <a:ext cx="1647825" cy="1409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4499DACD-B20B-FB8F-2AA0-35F7EC99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099849"/>
            <a:ext cx="3448050" cy="9620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FE50E158-850D-D125-35B4-848C77C47722}"/>
              </a:ext>
            </a:extLst>
          </p:cNvPr>
          <p:cNvSpPr/>
          <p:nvPr/>
        </p:nvSpPr>
        <p:spPr>
          <a:xfrm>
            <a:off x="4934219" y="3437985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3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3F209E4-6888-581A-120B-DF8B7B61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9DAFD49-19E2-CDCD-96CA-5E3998BFF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D02709C-0594-ABC5-0271-FD30FF74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,Sans-Serif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Teorema de </a:t>
            </a:r>
            <a:r>
              <a:rPr lang="pt-BR" sz="2000" b="1" dirty="0" err="1">
                <a:latin typeface="Calibri"/>
                <a:ea typeface="Calibri"/>
                <a:cs typeface="Calibri"/>
              </a:rPr>
              <a:t>Bayes</a:t>
            </a:r>
            <a:r>
              <a:rPr lang="pt-BR" sz="2000" b="1" dirty="0">
                <a:latin typeface="Calibri"/>
                <a:ea typeface="Calibri"/>
                <a:cs typeface="Calibri"/>
              </a:rPr>
              <a:t> – Exemplo</a:t>
            </a:r>
            <a:endParaRPr lang="pt-BR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596900" indent="-457200" algn="just">
              <a:buFont typeface="Arial,Sans-Serif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 paciente chega ao consultório com dor no pescoço. Qual a probabilidade dele estar com meningite – P(M|S)?</a:t>
            </a:r>
            <a:endParaRPr lang="pt-BR" sz="2000" dirty="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001AFF-D3E6-BBFB-27DB-727C3E6A44C9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19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5968F11-048B-4E34-2A24-7F558246C618}"/>
              </a:ext>
            </a:extLst>
          </p:cNvPr>
          <p:cNvSpPr/>
          <p:nvPr/>
        </p:nvSpPr>
        <p:spPr>
          <a:xfrm>
            <a:off x="4843462" y="3095624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248373B-D4D0-ABC1-4090-32EFC99E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2533650"/>
            <a:ext cx="3952875" cy="141922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983B8D07-7324-73E2-A21D-9D437B2A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2943225"/>
            <a:ext cx="2628900" cy="5905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1743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vem 5">
            <a:extLst>
              <a:ext uri="{FF2B5EF4-FFF2-40B4-BE49-F238E27FC236}">
                <a16:creationId xmlns:a16="http://schemas.microsoft.com/office/drawing/2014/main" id="{313D1723-D84D-E0F2-35D2-2719B95D8E89}"/>
              </a:ext>
            </a:extLst>
          </p:cNvPr>
          <p:cNvSpPr/>
          <p:nvPr/>
        </p:nvSpPr>
        <p:spPr>
          <a:xfrm>
            <a:off x="529715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1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8" name="Nuvem 7">
            <a:extLst>
              <a:ext uri="{FF2B5EF4-FFF2-40B4-BE49-F238E27FC236}">
                <a16:creationId xmlns:a16="http://schemas.microsoft.com/office/drawing/2014/main" id="{3721AA3A-44F4-6F78-2870-B6A2DF6C167F}"/>
              </a:ext>
            </a:extLst>
          </p:cNvPr>
          <p:cNvSpPr/>
          <p:nvPr/>
        </p:nvSpPr>
        <p:spPr>
          <a:xfrm>
            <a:off x="52971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3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9" name="Nuvem 8">
            <a:extLst>
              <a:ext uri="{FF2B5EF4-FFF2-40B4-BE49-F238E27FC236}">
                <a16:creationId xmlns:a16="http://schemas.microsoft.com/office/drawing/2014/main" id="{66174C1A-9F33-8C11-513D-F225825A5C82}"/>
              </a:ext>
            </a:extLst>
          </p:cNvPr>
          <p:cNvSpPr/>
          <p:nvPr/>
        </p:nvSpPr>
        <p:spPr>
          <a:xfrm>
            <a:off x="513406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6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E8137B68-7374-CA08-0299-C6FBE30313D5}"/>
              </a:ext>
            </a:extLst>
          </p:cNvPr>
          <p:cNvSpPr/>
          <p:nvPr/>
        </p:nvSpPr>
        <p:spPr>
          <a:xfrm>
            <a:off x="52971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2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2A07AEF2-6F74-8117-237F-F0A8E0FE19AC}"/>
              </a:ext>
            </a:extLst>
          </p:cNvPr>
          <p:cNvSpPr/>
          <p:nvPr/>
        </p:nvSpPr>
        <p:spPr>
          <a:xfrm>
            <a:off x="513406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5</a:t>
            </a:r>
            <a:endParaRPr lang="pt-BR" sz="2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Nuvem 11">
            <a:extLst>
              <a:ext uri="{FF2B5EF4-FFF2-40B4-BE49-F238E27FC236}">
                <a16:creationId xmlns:a16="http://schemas.microsoft.com/office/drawing/2014/main" id="{540233B5-78E8-A8CB-61D9-B48307EB5853}"/>
              </a:ext>
            </a:extLst>
          </p:cNvPr>
          <p:cNvSpPr/>
          <p:nvPr/>
        </p:nvSpPr>
        <p:spPr>
          <a:xfrm>
            <a:off x="5134064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4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D5A4E2A6-E840-B800-B4A2-DBBAEBFBD662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5" name="CaixaDeTexto 12">
            <a:extLst>
              <a:ext uri="{FF2B5EF4-FFF2-40B4-BE49-F238E27FC236}">
                <a16:creationId xmlns:a16="http://schemas.microsoft.com/office/drawing/2014/main" id="{C6061673-A214-95ED-A331-4DEC17603B4A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6" name="CaixaDeTexto 12">
            <a:extLst>
              <a:ext uri="{FF2B5EF4-FFF2-40B4-BE49-F238E27FC236}">
                <a16:creationId xmlns:a16="http://schemas.microsoft.com/office/drawing/2014/main" id="{C796A352-02A5-4F9D-8C79-DFBF3349F28F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FEBC6-5283-5CFC-9143-448D72469CF3}"/>
              </a:ext>
            </a:extLst>
          </p:cNvPr>
          <p:cNvSpPr txBox="1"/>
          <p:nvPr/>
        </p:nvSpPr>
        <p:spPr>
          <a:xfrm>
            <a:off x="1556259" y="1493717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INTRODUÇÃO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75ADF4-F216-BDB0-6291-E98076CD738C}"/>
              </a:ext>
            </a:extLst>
          </p:cNvPr>
          <p:cNvSpPr txBox="1"/>
          <p:nvPr/>
        </p:nvSpPr>
        <p:spPr>
          <a:xfrm>
            <a:off x="6311570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REFERÊNCIAS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9E028FE-A972-707A-4AEA-EDE1AFBB8FA8}"/>
              </a:ext>
            </a:extLst>
          </p:cNvPr>
          <p:cNvSpPr txBox="1"/>
          <p:nvPr/>
        </p:nvSpPr>
        <p:spPr>
          <a:xfrm>
            <a:off x="1556258" y="2690632"/>
            <a:ext cx="25620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3A4B9C3-6643-782E-36C2-93A43E782336}"/>
              </a:ext>
            </a:extLst>
          </p:cNvPr>
          <p:cNvSpPr txBox="1"/>
          <p:nvPr/>
        </p:nvSpPr>
        <p:spPr>
          <a:xfrm>
            <a:off x="1556258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REDES BAYESIANAS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4874C0-40ED-1C72-8636-B7C550362142}"/>
              </a:ext>
            </a:extLst>
          </p:cNvPr>
          <p:cNvSpPr txBox="1"/>
          <p:nvPr/>
        </p:nvSpPr>
        <p:spPr>
          <a:xfrm>
            <a:off x="6311569" y="2690631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APLICAÇÃO PRÁTICA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32AE3B3-27F4-59E0-632C-25CE468E6BCB}"/>
              </a:ext>
            </a:extLst>
          </p:cNvPr>
          <p:cNvSpPr txBox="1"/>
          <p:nvPr/>
        </p:nvSpPr>
        <p:spPr>
          <a:xfrm>
            <a:off x="6311570" y="1493717"/>
            <a:ext cx="2400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IINFERÊNCIA EM REDES BAYESIANAS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20066EA-C0A9-990C-5CBF-82D61F0D46C0}"/>
              </a:ext>
            </a:extLst>
          </p:cNvPr>
          <p:cNvSpPr txBox="1"/>
          <p:nvPr/>
        </p:nvSpPr>
        <p:spPr>
          <a:xfrm>
            <a:off x="3215495" y="426737"/>
            <a:ext cx="180939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600" b="1" dirty="0">
                <a:latin typeface="Calibri"/>
              </a:rPr>
              <a:t>SÚMARIO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645C13-FAFC-3985-D1C9-C05736B16546}"/>
              </a:ext>
            </a:extLst>
          </p:cNvPr>
          <p:cNvSpPr txBox="1"/>
          <p:nvPr/>
        </p:nvSpPr>
        <p:spPr>
          <a:xfrm>
            <a:off x="8397815" y="4467405"/>
            <a:ext cx="327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2403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AF230C5-AA8E-E255-DE9F-52FBEA94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841D5CA-8ED9-8F74-C339-387FFEB6B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1111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74A15C45-63C9-BC7C-C228-E9481F9F0D32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A79F69A2-D6DC-ADDD-B71A-751A5901B8B7}"/>
              </a:ext>
            </a:extLst>
          </p:cNvPr>
          <p:cNvGrpSpPr/>
          <p:nvPr/>
        </p:nvGrpSpPr>
        <p:grpSpPr>
          <a:xfrm>
            <a:off x="6725550" y="3277652"/>
            <a:ext cx="2958322" cy="575142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FC634168-8DB4-907E-00C5-862B17B662F5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C5F71965-F3F7-C9EB-8338-09BC684E7198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7" name="Google Shape;1537;p46">
            <a:extLst>
              <a:ext uri="{FF2B5EF4-FFF2-40B4-BE49-F238E27FC236}">
                <a16:creationId xmlns:a16="http://schemas.microsoft.com/office/drawing/2014/main" id="{56CD57F6-6325-5E70-8DC3-3B1390BCED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154" y="1243549"/>
            <a:ext cx="3023780" cy="178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34DBFC9-34E8-0A97-18F4-7FA7F419FFA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6029BB4D-9FCD-3774-E9FD-77270B9E7709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F936E81F-91D6-2FC7-9571-224B45569DD0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42ACFAB-F073-67E9-6E60-92E8C23CBB59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D6BE01B2-EEA5-A230-2F7F-3694D7E5DC8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1C2E0D-2138-63E0-661B-B25673225EB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00557900-AFDC-F030-EB5C-FA85EC339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6214889" cy="847370"/>
          </a:xfrm>
        </p:spPr>
        <p:txBody>
          <a:bodyPr/>
          <a:lstStyle/>
          <a:p>
            <a:pPr marL="425450" indent="-285750" algn="just"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Definição e Conceitos</a:t>
            </a:r>
            <a:endParaRPr lang="pt-BR" sz="2000"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54A969CA-2138-5964-CB4C-D6B6468A9CC0}"/>
              </a:ext>
            </a:extLst>
          </p:cNvPr>
          <p:cNvSpPr txBox="1">
            <a:spLocks/>
          </p:cNvSpPr>
          <p:nvPr/>
        </p:nvSpPr>
        <p:spPr>
          <a:xfrm>
            <a:off x="510185" y="2044657"/>
            <a:ext cx="6131255" cy="17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25450" indent="-285750" algn="just"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O que são:</a:t>
            </a:r>
            <a:r>
              <a:rPr lang="pt-BR" sz="2000" dirty="0">
                <a:latin typeface="Calibri"/>
                <a:ea typeface="Calibri"/>
                <a:cs typeface="Calibri"/>
              </a:rPr>
              <a:t> Também chamadas de redes de crença, redes probabilísticas ou redes causais</a:t>
            </a:r>
            <a:endParaRPr lang="pt-BR" sz="2000">
              <a:latin typeface="Calibri"/>
            </a:endParaRPr>
          </a:p>
          <a:p>
            <a:pPr marL="4254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Teoria dos grafos</a:t>
            </a:r>
          </a:p>
          <a:p>
            <a:pPr marL="4254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Distribuição de probabilidades</a:t>
            </a:r>
          </a:p>
          <a:p>
            <a:pPr marL="425450" indent="-285750" algn="just">
              <a:buChar char="•"/>
            </a:pPr>
            <a:endParaRPr lang="pt-BR" sz="1600"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C7C3F95-33FD-BD4E-A098-8872395A8B39}"/>
              </a:ext>
            </a:extLst>
          </p:cNvPr>
          <p:cNvSpPr txBox="1">
            <a:spLocks/>
          </p:cNvSpPr>
          <p:nvPr/>
        </p:nvSpPr>
        <p:spPr>
          <a:xfrm>
            <a:off x="507418" y="3408467"/>
            <a:ext cx="6131255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25450" indent="-285750" algn="just"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Objetivo</a:t>
            </a:r>
            <a:r>
              <a:rPr lang="pt-BR" sz="2000" dirty="0">
                <a:latin typeface="Calibri"/>
                <a:ea typeface="Calibri"/>
                <a:cs typeface="Calibri"/>
              </a:rPr>
              <a:t>: Representar situações, variáveis e estados para realizar inferências</a:t>
            </a: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8FD7F7-B1F2-3DF4-140A-F1A5F2A6B7A4}"/>
              </a:ext>
            </a:extLst>
          </p:cNvPr>
          <p:cNvSpPr txBox="1"/>
          <p:nvPr/>
        </p:nvSpPr>
        <p:spPr>
          <a:xfrm>
            <a:off x="850463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6771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C20B28-7607-93C3-63EC-0C016640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4362B7E-F67D-D7D0-F33F-EDE65312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8E442B-7134-855E-0F45-06E1848A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Estrutura de uma Rede Bayesiana</a:t>
            </a:r>
            <a:endParaRPr lang="pt-BR" sz="2000" b="1" dirty="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704CB97-6238-6091-103E-D012AF5A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08" y="2143125"/>
            <a:ext cx="2490265" cy="231961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BE67CB5D-BF45-CB30-FC2A-F81953C914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6FF0B8-6C7B-BB07-09BF-D02BACA67CEF}"/>
              </a:ext>
            </a:extLst>
          </p:cNvPr>
          <p:cNvSpPr txBox="1"/>
          <p:nvPr/>
        </p:nvSpPr>
        <p:spPr>
          <a:xfrm>
            <a:off x="4818192" y="1418456"/>
            <a:ext cx="3398743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 conjunto de </a:t>
            </a:r>
            <a:r>
              <a:rPr lang="pt-BR" sz="2000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variáveis</a:t>
            </a:r>
            <a:endParaRPr lang="pt-BR" sz="2000">
              <a:latin typeface="Calibri"/>
            </a:endParaRPr>
          </a:p>
          <a:p>
            <a:pPr marL="2857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 conjunto de </a:t>
            </a:r>
            <a:r>
              <a:rPr lang="pt-BR" sz="20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arcos dirigidos</a:t>
            </a:r>
          </a:p>
          <a:p>
            <a:pPr marL="2857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Cada variável possui um conjunto de finito estados mutuamente exclusivos</a:t>
            </a:r>
          </a:p>
          <a:p>
            <a:pPr marL="2857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Uma tabela de probabilidade condicionada para cada variável e seus pais</a:t>
            </a:r>
          </a:p>
          <a:p>
            <a:pPr marL="285750" indent="-285750" algn="just"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O  grafo é acíclico</a:t>
            </a: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FBC477A-8D81-B04E-6BA2-011B376C7D0F}"/>
              </a:ext>
            </a:extLst>
          </p:cNvPr>
          <p:cNvGrpSpPr/>
          <p:nvPr/>
        </p:nvGrpSpPr>
        <p:grpSpPr>
          <a:xfrm>
            <a:off x="6951250" y="4345490"/>
            <a:ext cx="4135841" cy="801586"/>
            <a:chOff x="6635280" y="3172889"/>
            <a:chExt cx="5781159" cy="938075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E80E6781-BF3C-A8E7-0D94-E1D72F8D3408}"/>
                </a:ext>
              </a:extLst>
            </p:cNvPr>
            <p:cNvSpPr/>
            <p:nvPr/>
          </p:nvSpPr>
          <p:spPr>
            <a:xfrm>
              <a:off x="8281239" y="3172889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3AED3B25-05C2-1B5E-BBE1-969B66C287FB}"/>
                </a:ext>
              </a:extLst>
            </p:cNvPr>
            <p:cNvSpPr/>
            <p:nvPr/>
          </p:nvSpPr>
          <p:spPr>
            <a:xfrm>
              <a:off x="6635280" y="378576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1FC3DE-DC70-206C-43E8-FAA305E4702B}"/>
              </a:ext>
            </a:extLst>
          </p:cNvPr>
          <p:cNvSpPr txBox="1"/>
          <p:nvPr/>
        </p:nvSpPr>
        <p:spPr>
          <a:xfrm>
            <a:off x="8343900" y="457523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6090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40F90A-7618-4F9B-E921-999DF7F9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83F87A0-C853-4FDF-B7DD-406918720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5619F-39E8-6E51-B305-B8C49FA94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1600" b="1"/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463DA2D0-7D26-5B28-DAF8-D83CB231D8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366FA9-D5CA-55E1-DE93-00954D09D1FA}"/>
              </a:ext>
            </a:extLst>
          </p:cNvPr>
          <p:cNvSpPr txBox="1"/>
          <p:nvPr/>
        </p:nvSpPr>
        <p:spPr>
          <a:xfrm>
            <a:off x="1248224" y="1788893"/>
            <a:ext cx="725985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"Um novo alarme contra assaltos é instalado, mesmo sendo muito confiável na detecção de assaltos ele pode disparar caso ocorra um terremoto. Os dois vizinhos João e Maria se disponibilizaram a telefonar caso o alarme dispare. João sempre liga quando ouve o alarme, entretanto algumas vezes ele confunde o alarme com o telefone e também liga nestes casos. já Maria gosta de ouvir música alta e as vezes não houve o alarme disparar, não ligando nestes casos"</a:t>
            </a: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61F9E62-3D9C-774F-52FF-757F4AA1BFC5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4F7F588E-8D7B-BB7B-7B3E-22D46F083904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0325D318-9D66-78D6-1DBB-6393EFEC294D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642B98-FFE1-F70E-A03A-80DE66406FFF}"/>
              </a:ext>
            </a:extLst>
          </p:cNvPr>
          <p:cNvSpPr txBox="1"/>
          <p:nvPr/>
        </p:nvSpPr>
        <p:spPr>
          <a:xfrm>
            <a:off x="8493847" y="4562485"/>
            <a:ext cx="4103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37047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D464810-2FD9-4B77-2AE7-189032A4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79E686D-2074-873F-3682-222692211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572464-9DDB-6114-37BC-405016277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898" y="1651762"/>
            <a:ext cx="3273756" cy="1830071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2000" b="1">
              <a:latin typeface="Calibri"/>
            </a:endParaRP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8F6F9EC2-7A06-4A08-A4C1-67CB11ECF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1859126B-1C26-92FD-F098-7294EA7D51BD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F5756C56-D231-21AA-7BCE-9E95B99FB0CD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69DDC51A-567B-9B2C-5644-AA63B7F845D4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7848AD7-7A36-4500-2419-C568F297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75" y="1282259"/>
            <a:ext cx="3953455" cy="3530387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1F65CA-7826-8460-68CD-F5A639C81980}"/>
              </a:ext>
            </a:extLst>
          </p:cNvPr>
          <p:cNvSpPr txBox="1"/>
          <p:nvPr/>
        </p:nvSpPr>
        <p:spPr>
          <a:xfrm>
            <a:off x="8461498" y="4562485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2025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202FF31-5634-E0D3-124F-A9E0CB9C7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F24607E8-DDF1-D99D-C5E9-B327D476C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CECA32-CD6D-6177-3D52-ADCECCCAB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66" y="1037130"/>
            <a:ext cx="5148554" cy="924035"/>
          </a:xfrm>
        </p:spPr>
        <p:txBody>
          <a:bodyPr/>
          <a:lstStyle/>
          <a:p>
            <a:pPr marL="482600" indent="-342900" algn="just"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2000" b="1">
              <a:latin typeface="Calibri"/>
            </a:endParaRP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75B28689-B73F-79E3-05F8-11786820F3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22012DA2-1245-DBC7-0B76-3CBC4C6F80A0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AB997026-9A2A-C3B0-BAAA-E56DD9532861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70CA4630-43EA-4D76-C6D0-856C1D573861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3">
            <a:extLst>
              <a:ext uri="{FF2B5EF4-FFF2-40B4-BE49-F238E27FC236}">
                <a16:creationId xmlns:a16="http://schemas.microsoft.com/office/drawing/2014/main" id="{FD9A35D6-C702-80C8-7C18-3DF3D24ADE5D}"/>
              </a:ext>
            </a:extLst>
          </p:cNvPr>
          <p:cNvSpPr txBox="1">
            <a:spLocks/>
          </p:cNvSpPr>
          <p:nvPr/>
        </p:nvSpPr>
        <p:spPr>
          <a:xfrm>
            <a:off x="606836" y="1747091"/>
            <a:ext cx="7357517" cy="310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82600" indent="-342900" algn="just">
              <a:buFont typeface="Barlow"/>
              <a:buChar char="•"/>
            </a:pPr>
            <a:r>
              <a:rPr lang="pt-BR" sz="2000" i="1" dirty="0">
                <a:latin typeface="Calibri"/>
                <a:ea typeface="Calibri"/>
                <a:cs typeface="Calibri"/>
              </a:rPr>
              <a:t>Considere que se deseja calcular a probabilidade do alarme ter tocado, mas nem um ladrão nem um terremoto aconteceram, e ambos, João em Maria ligaram, ou P(J∧M∧A∧¬L∧¬</a:t>
            </a:r>
            <a:r>
              <a:rPr lang="pt-BR" sz="2000" dirty="0">
                <a:latin typeface="Calibri"/>
                <a:ea typeface="Calibri"/>
                <a:cs typeface="Calibri"/>
              </a:rPr>
              <a:t>T)</a:t>
            </a:r>
            <a:endParaRPr lang="pt-BR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endParaRPr lang="pt-BR" sz="2000" dirty="0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P(J∧M∧A∧¬L∧¬T) 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r>
              <a:rPr lang="pt-BR" sz="2000" dirty="0">
                <a:latin typeface="Calibri"/>
                <a:ea typeface="Calibri"/>
                <a:cs typeface="Calibri"/>
              </a:rPr>
              <a:t>= P(J|A)P(M|A)P(A|¬L∧¬T)P(¬L ) P(¬T ) </a:t>
            </a:r>
          </a:p>
          <a:p>
            <a:pPr marL="139700" indent="0"/>
            <a:r>
              <a:rPr lang="pt-BR" sz="2000" dirty="0">
                <a:latin typeface="Calibri"/>
                <a:ea typeface="Calibri"/>
                <a:cs typeface="Calibri"/>
              </a:rPr>
              <a:t>= 0.9 x 0.7 x 0.001 x 0.999 x 0.998 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r>
              <a:rPr lang="pt-BR" sz="2000" dirty="0">
                <a:latin typeface="Calibri"/>
                <a:ea typeface="Calibri"/>
                <a:cs typeface="Calibri"/>
              </a:rPr>
              <a:t>= 0.00062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283E4-A2C3-B762-E42B-E9B07A61187D}"/>
              </a:ext>
            </a:extLst>
          </p:cNvPr>
          <p:cNvSpPr txBox="1"/>
          <p:nvPr/>
        </p:nvSpPr>
        <p:spPr>
          <a:xfrm>
            <a:off x="8461498" y="4562485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163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18D1578-EDA0-0235-DB0E-B0F37562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238860-1D26-9C3A-32EA-05C5795E6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893D6042-0B5E-D3C1-4842-0E98B86D9E2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A0DDEF19-4C04-BCC4-6E72-F8D364CB38C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D33F0023-3370-DC97-10BC-00A0FC02430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B550A4EC-D8B0-5E17-3C3B-D88E2B7F5525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00240E79-D4CA-E5CD-905F-7D1F6E5D49A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F5F6660-4B53-BAA3-98F5-BED2C2436BBE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3987C166-9061-20EE-DAA5-473EBEF15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131" y="1719009"/>
            <a:ext cx="5469152" cy="847370"/>
          </a:xfrm>
        </p:spPr>
        <p:txBody>
          <a:bodyPr/>
          <a:lstStyle/>
          <a:p>
            <a:pPr marL="596900" indent="-457200" algn="just">
              <a:buFont typeface="Wingdings"/>
              <a:buChar char="§"/>
            </a:pPr>
            <a:r>
              <a:rPr lang="pt-BR" sz="2000" b="1" dirty="0">
                <a:latin typeface="Calibri"/>
                <a:ea typeface="Calibri"/>
                <a:cs typeface="Calibri"/>
              </a:rPr>
              <a:t>Definição</a:t>
            </a:r>
            <a:r>
              <a:rPr lang="pt-BR" sz="2000" dirty="0">
                <a:latin typeface="Calibri"/>
                <a:ea typeface="Calibri"/>
                <a:cs typeface="Calibri"/>
              </a:rPr>
              <a:t>: Processo de extrair conhecimento representado na rede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704CB03-A7D2-19B9-729C-E1D5410E072E}"/>
              </a:ext>
            </a:extLst>
          </p:cNvPr>
          <p:cNvSpPr txBox="1">
            <a:spLocks/>
          </p:cNvSpPr>
          <p:nvPr/>
        </p:nvSpPr>
        <p:spPr>
          <a:xfrm>
            <a:off x="517873" y="2296863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endParaRPr lang="pt-BR" sz="1600">
              <a:latin typeface="Calibri"/>
              <a:ea typeface="Calibri"/>
              <a:cs typeface="Calibri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2541446-5F3B-0B0B-4BD0-EE6514035CA4}"/>
              </a:ext>
            </a:extLst>
          </p:cNvPr>
          <p:cNvSpPr txBox="1">
            <a:spLocks/>
          </p:cNvSpPr>
          <p:nvPr/>
        </p:nvSpPr>
        <p:spPr>
          <a:xfrm>
            <a:off x="509469" y="2935598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r>
              <a:rPr lang="pt-BR" sz="2000" b="1" dirty="0">
                <a:latin typeface="Calibri"/>
                <a:ea typeface="Calibri"/>
                <a:cs typeface="Calibri"/>
              </a:rPr>
              <a:t>Base</a:t>
            </a:r>
            <a:r>
              <a:rPr lang="pt-BR" sz="2000" dirty="0">
                <a:latin typeface="Calibri"/>
                <a:ea typeface="Calibri"/>
                <a:cs typeface="Calibri"/>
              </a:rPr>
              <a:t>: Utilizar evidências observadas para calcular probabilidades de eventos não observados</a:t>
            </a: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671BFEEA-4843-9CF3-AFC6-32C703924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E719CE-B262-5F74-E15A-BF70D7A113A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8766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95384FB-4430-6BCA-A699-1BC9F00B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259AD6A6-4380-AE74-927F-5D3FF163E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14872E6F-16EE-6710-0FE0-3CEAAF8C8D92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A153DF3-EB4A-D377-18C5-2A5D88C4E74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6C827FF-B4CE-42AE-0ACC-6C899DC6D22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76A3CD9E-BCC5-8F3D-C292-CA9928905E60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39231B16-31FA-E500-AF0A-7ADC2D241FB4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029FE30D-F866-C464-259B-72E2DEA2BDE5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F9F25D0E-4A12-AB2C-FA83-3708665E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Tipos de Inferência</a:t>
            </a:r>
            <a:endParaRPr lang="pt-BR" sz="2000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50AD2616-CC62-0F2C-76CA-05C71F1D8D32}"/>
              </a:ext>
            </a:extLst>
          </p:cNvPr>
          <p:cNvSpPr txBox="1">
            <a:spLocks/>
          </p:cNvSpPr>
          <p:nvPr/>
        </p:nvSpPr>
        <p:spPr>
          <a:xfrm>
            <a:off x="593513" y="2096980"/>
            <a:ext cx="6065864" cy="273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AutoNum type="arabicPeriod"/>
            </a:pPr>
            <a:r>
              <a:rPr lang="pt-BR" sz="2000" b="1" dirty="0">
                <a:latin typeface="Calibri"/>
                <a:ea typeface="Calibri"/>
                <a:cs typeface="Calibri"/>
              </a:rPr>
              <a:t>Inferência Diagnósticos:</a:t>
            </a:r>
            <a:r>
              <a:rPr lang="pt-BR" sz="2000" dirty="0">
                <a:latin typeface="Calibri"/>
                <a:ea typeface="Calibri"/>
                <a:cs typeface="Calibri"/>
              </a:rPr>
              <a:t> partindo dos efeitos para as causas; </a:t>
            </a:r>
            <a:endParaRPr lang="en-US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 b="1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Observar que o alarme disparou → inferir probabilidade de assalto</a:t>
            </a:r>
            <a:endParaRPr lang="pt-BR" sz="2000" dirty="0">
              <a:latin typeface="Calibri"/>
              <a:ea typeface="Calibri"/>
              <a:cs typeface="Calibri"/>
            </a:endParaRPr>
          </a:p>
          <a:p>
            <a:pPr marL="139700" indent="0" algn="just"/>
            <a:endParaRPr lang="pt-BR" sz="2000" dirty="0"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 dirty="0">
                <a:latin typeface="Calibri"/>
                <a:ea typeface="Calibri"/>
                <a:cs typeface="Calibri"/>
              </a:rPr>
              <a:t>2.  </a:t>
            </a:r>
            <a:r>
              <a:rPr lang="pt-BR" sz="2000" b="1" dirty="0">
                <a:latin typeface="Calibri"/>
                <a:ea typeface="Calibri"/>
                <a:cs typeface="Calibri"/>
              </a:rPr>
              <a:t>Inferência Preditiva:</a:t>
            </a:r>
            <a:r>
              <a:rPr lang="pt-BR" sz="2000" dirty="0">
                <a:latin typeface="Calibri"/>
                <a:ea typeface="Calibri"/>
                <a:cs typeface="Calibri"/>
              </a:rPr>
              <a:t> partindo das causas para   os efeitos;</a:t>
            </a:r>
          </a:p>
          <a:p>
            <a:pPr marL="139700" indent="0" algn="just"/>
            <a:r>
              <a:rPr lang="pt-BR" sz="2000" b="1" err="1">
                <a:latin typeface="Calibri"/>
                <a:ea typeface="Calibri"/>
                <a:cs typeface="Calibri"/>
              </a:rPr>
              <a:t>Ex</a:t>
            </a:r>
            <a:r>
              <a:rPr lang="pt-BR" sz="2000" dirty="0">
                <a:latin typeface="Calibri"/>
                <a:ea typeface="Calibri"/>
                <a:cs typeface="Calibri"/>
              </a:rPr>
              <a:t>: Saber que houve assalto → inferir probabilidade do alarme disparar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14991EC3-1CF6-C32B-1B81-2958CE0CC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D11FD-6C57-FB6F-E4B0-7AAE4CD485D1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7104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E59C45-5840-7566-4120-9CAA52E9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8021B00-1676-2725-2A38-E1F947873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Inferência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em</a:t>
            </a:r>
            <a:r>
              <a:rPr lang="en">
                <a:latin typeface="Calibri"/>
              </a:rPr>
              <a:t> 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AC00E09B-417F-90F2-0EE6-17B63E7F4773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4F2B37A4-A548-C5F4-E365-C3790C93945F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E74C1A30-8299-A798-A9E5-364DB432A7C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E6843AAD-0FFA-709A-4C5C-E7A7A6E7C0C3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66B89B8-0998-97CD-E198-7770005DAE0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7F7648E4-13DF-9A3A-6808-E232EF098BFD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B0082A1-CEF0-2848-A110-5A9CC3F40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Tipos de Inferência</a:t>
            </a:r>
            <a:endParaRPr lang="pt-BR" sz="2000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4CCB8A1-587F-C880-7DE6-F40FD66FF5D8}"/>
              </a:ext>
            </a:extLst>
          </p:cNvPr>
          <p:cNvSpPr txBox="1">
            <a:spLocks/>
          </p:cNvSpPr>
          <p:nvPr/>
        </p:nvSpPr>
        <p:spPr>
          <a:xfrm>
            <a:off x="593513" y="1946527"/>
            <a:ext cx="6317995" cy="289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 algn="just"/>
            <a:r>
              <a:rPr lang="pt-BR" sz="2000" b="1" dirty="0">
                <a:latin typeface="Calibri"/>
                <a:ea typeface="Calibri"/>
                <a:cs typeface="Calibri"/>
              </a:rPr>
              <a:t>3</a:t>
            </a:r>
            <a:r>
              <a:rPr lang="pt-BR" sz="2000" dirty="0">
                <a:latin typeface="Calibri"/>
                <a:ea typeface="Calibri"/>
                <a:cs typeface="Calibri"/>
              </a:rPr>
              <a:t>.  </a:t>
            </a:r>
            <a:r>
              <a:rPr lang="pt-BR" sz="2000" b="1" dirty="0">
                <a:latin typeface="Calibri"/>
                <a:ea typeface="Calibri"/>
                <a:cs typeface="Calibri"/>
              </a:rPr>
              <a:t>Inferência </a:t>
            </a:r>
            <a:r>
              <a:rPr lang="pt-BR" sz="2000" b="1" dirty="0" err="1">
                <a:latin typeface="Calibri"/>
                <a:ea typeface="Calibri"/>
                <a:cs typeface="Calibri"/>
              </a:rPr>
              <a:t>Intercausal</a:t>
            </a:r>
            <a:r>
              <a:rPr lang="pt-BR" sz="2000" b="1" dirty="0">
                <a:latin typeface="Calibri"/>
                <a:ea typeface="Calibri"/>
                <a:cs typeface="Calibri"/>
              </a:rPr>
              <a:t>:</a:t>
            </a:r>
            <a:r>
              <a:rPr lang="pt-BR" sz="2000" dirty="0">
                <a:latin typeface="Calibri"/>
                <a:ea typeface="Calibri"/>
                <a:cs typeface="Calibri"/>
              </a:rPr>
              <a:t> entre causas de um efeito   comum;</a:t>
            </a:r>
            <a:endParaRPr lang="pt-BR" sz="20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 b="1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Saber que houve assalto → como isso afeta </a:t>
            </a:r>
            <a:r>
              <a:rPr lang="pt-BR" sz="2000" dirty="0">
                <a:latin typeface="Calibri"/>
                <a:ea typeface="Calibri"/>
                <a:cs typeface="Calibri"/>
              </a:rPr>
              <a:t>a </a:t>
            </a:r>
            <a:r>
              <a:rPr lang="pt-BR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probabilidade de </a:t>
            </a:r>
            <a:r>
              <a:rPr lang="pt-BR" sz="2000" dirty="0">
                <a:latin typeface="Calibri"/>
                <a:ea typeface="Calibri"/>
                <a:cs typeface="Calibri"/>
              </a:rPr>
              <a:t>terremoto?</a:t>
            </a:r>
            <a:endParaRPr lang="en-US" sz="20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pt-BR" sz="20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 b="1" dirty="0">
                <a:latin typeface="Calibri"/>
                <a:ea typeface="Calibri"/>
                <a:cs typeface="Calibri"/>
              </a:rPr>
              <a:t>4.</a:t>
            </a:r>
            <a:r>
              <a:rPr lang="pt-BR" sz="2000" dirty="0">
                <a:latin typeface="Calibri"/>
                <a:ea typeface="Calibri"/>
                <a:cs typeface="Calibri"/>
              </a:rPr>
              <a:t>  </a:t>
            </a:r>
            <a:r>
              <a:rPr lang="pt-BR" sz="2000" b="1" dirty="0">
                <a:latin typeface="Calibri"/>
                <a:ea typeface="Calibri"/>
                <a:cs typeface="Calibri"/>
              </a:rPr>
              <a:t>Inferência Mista:</a:t>
            </a:r>
            <a:r>
              <a:rPr lang="pt-BR" sz="2000" dirty="0">
                <a:latin typeface="Calibri"/>
                <a:ea typeface="Calibri"/>
                <a:cs typeface="Calibri"/>
              </a:rPr>
              <a:t> combinação de dois ou mais   tipos de inferência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r>
              <a:rPr lang="pt-BR" sz="2000" dirty="0">
                <a:latin typeface="Calibri"/>
                <a:ea typeface="Calibri"/>
                <a:cs typeface="Calibri"/>
              </a:rPr>
              <a:t>Cenários mais realistas e complexos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58435D9C-428D-FBC5-D2CE-F077AE57E4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192E20-9EE2-45B9-68C1-0A83DD7E6C73}"/>
              </a:ext>
            </a:extLst>
          </p:cNvPr>
          <p:cNvSpPr txBox="1"/>
          <p:nvPr/>
        </p:nvSpPr>
        <p:spPr>
          <a:xfrm>
            <a:off x="8461498" y="4519353"/>
            <a:ext cx="5290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07092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A464B6A-6C34-2DFD-CFDD-4CB3409E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1812E2E-8FE3-BDA9-7707-2D2B346283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Aplicação</a:t>
            </a:r>
            <a:endParaRPr lang="en">
              <a:latin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72FEF6-2EB1-A0D5-1F1A-90B188341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41" y="1629007"/>
            <a:ext cx="4653524" cy="1300832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Prever enchentes em São Luís</a:t>
            </a:r>
          </a:p>
        </p:txBody>
      </p:sp>
      <p:pic>
        <p:nvPicPr>
          <p:cNvPr id="3" name="Google Shape;1983;p69">
            <a:extLst>
              <a:ext uri="{FF2B5EF4-FFF2-40B4-BE49-F238E27FC236}">
                <a16:creationId xmlns:a16="http://schemas.microsoft.com/office/drawing/2014/main" id="{8ED2CE15-DC7F-20B5-B0E9-4BA545C26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5" y="2937301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3;p69">
            <a:extLst>
              <a:ext uri="{FF2B5EF4-FFF2-40B4-BE49-F238E27FC236}">
                <a16:creationId xmlns:a16="http://schemas.microsoft.com/office/drawing/2014/main" id="{98B12F9E-97CB-B2AE-6599-0E34297F7B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55485" y="2937301"/>
            <a:ext cx="3385994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83;p69">
            <a:extLst>
              <a:ext uri="{FF2B5EF4-FFF2-40B4-BE49-F238E27FC236}">
                <a16:creationId xmlns:a16="http://schemas.microsoft.com/office/drawing/2014/main" id="{95C0C067-7C85-0E03-52CE-2A6FE6E396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764" y="2937300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0;p45">
            <a:extLst>
              <a:ext uri="{FF2B5EF4-FFF2-40B4-BE49-F238E27FC236}">
                <a16:creationId xmlns:a16="http://schemas.microsoft.com/office/drawing/2014/main" id="{6B110395-BE15-592E-D439-0A58B633BD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101" y="225940"/>
            <a:ext cx="2688677" cy="30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05;p51">
            <a:extLst>
              <a:ext uri="{FF2B5EF4-FFF2-40B4-BE49-F238E27FC236}">
                <a16:creationId xmlns:a16="http://schemas.microsoft.com/office/drawing/2014/main" id="{909E7139-FD78-B735-9748-1FF38D3F88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489" y="298671"/>
            <a:ext cx="3676073" cy="2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83B3B5-0FE5-98E4-2AE8-0ABE4C3E5F3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081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BAE40B73-0407-B5E0-4B67-CCC97933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>
            <a:extLst>
              <a:ext uri="{FF2B5EF4-FFF2-40B4-BE49-F238E27FC236}">
                <a16:creationId xmlns:a16="http://schemas.microsoft.com/office/drawing/2014/main" id="{861158D5-5455-C562-4EED-B73493C11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Análise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Exploratória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Dados</a:t>
            </a:r>
            <a:endParaRPr lang="en" sz="2600" dirty="0">
              <a:latin typeface="Calibri"/>
              <a:ea typeface="Roboto"/>
              <a:cs typeface="Roboto"/>
            </a:endParaRPr>
          </a:p>
          <a:p>
            <a:endParaRPr lang="en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22E628-B9DE-6229-D1E1-DA2E13A821BB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29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BFA374-8765-0527-08ED-013D04132B36}"/>
              </a:ext>
            </a:extLst>
          </p:cNvPr>
          <p:cNvSpPr txBox="1"/>
          <p:nvPr/>
        </p:nvSpPr>
        <p:spPr>
          <a:xfrm>
            <a:off x="709523" y="1124669"/>
            <a:ext cx="70240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00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Utilização da IA para geração do dados para evitar conflitos</a:t>
            </a:r>
            <a:endParaRPr lang="en-US" sz="2000" b="1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b="1">
                <a:solidFill>
                  <a:srgbClr val="21243B"/>
                </a:solidFill>
                <a:latin typeface="Calibri"/>
                <a:ea typeface="Calibri"/>
              </a:rPr>
              <a:t>Fonte:</a:t>
            </a:r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</a:rPr>
              <a:t> Dataset </a:t>
            </a:r>
            <a:r>
              <a:rPr lang="en-US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sao_luis_enchentes_limpo.csv</a:t>
            </a: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2000" b="1" dirty="0">
                <a:solidFill>
                  <a:srgbClr val="21243B"/>
                </a:solidFill>
                <a:latin typeface="Calibri"/>
                <a:ea typeface="Calibri"/>
              </a:rPr>
              <a:t>Estrutura </a:t>
            </a:r>
            <a:r>
              <a:rPr lang="en-US" sz="2000" b="1" err="1">
                <a:solidFill>
                  <a:srgbClr val="21243B"/>
                </a:solidFill>
                <a:latin typeface="Calibri"/>
                <a:ea typeface="Calibri"/>
              </a:rPr>
              <a:t>Inicial</a:t>
            </a:r>
            <a:r>
              <a:rPr lang="en-US" sz="2000" b="1" dirty="0">
                <a:solidFill>
                  <a:srgbClr val="21243B"/>
                </a:solidFill>
                <a:latin typeface="Calibri"/>
                <a:ea typeface="Calibri"/>
              </a:rPr>
              <a:t> dos Dados:</a:t>
            </a:r>
            <a:endParaRPr lang="en-US" sz="2000">
              <a:latin typeface="Calibri"/>
            </a:endParaRPr>
          </a:p>
          <a:p>
            <a:pPr marL="285750" indent="-285750">
              <a:buFont typeface="Wingdings"/>
              <a:buChar char="q"/>
            </a:pP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endParaRPr lang="en-US" sz="2000" dirty="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2715A1-6580-AE3D-05FC-3DC2BBF4B456}"/>
              </a:ext>
            </a:extLst>
          </p:cNvPr>
          <p:cNvSpPr txBox="1"/>
          <p:nvPr/>
        </p:nvSpPr>
        <p:spPr>
          <a:xfrm>
            <a:off x="1356505" y="2666641"/>
            <a:ext cx="4543963" cy="1025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1800"/>
              </a:lnSpc>
              <a:buFont typeface="Wingdings"/>
              <a:buChar char="§"/>
            </a:pPr>
            <a:r>
              <a:rPr lang="en-US" sz="2000" b="1" err="1">
                <a:solidFill>
                  <a:srgbClr val="21243B"/>
                </a:solidFill>
                <a:latin typeface="Calibri"/>
              </a:rPr>
              <a:t>Registros</a:t>
            </a:r>
            <a:r>
              <a:rPr lang="en-US" sz="2000" b="1" dirty="0">
                <a:solidFill>
                  <a:srgbClr val="21243B"/>
                </a:solidFill>
                <a:latin typeface="Calibri"/>
              </a:rPr>
              <a:t>:</a:t>
            </a:r>
            <a:r>
              <a:rPr lang="en-US" sz="2000" dirty="0">
                <a:solidFill>
                  <a:srgbClr val="21243B"/>
                </a:solidFill>
                <a:latin typeface="Calibri"/>
              </a:rPr>
              <a:t> 52 </a:t>
            </a:r>
            <a:r>
              <a:rPr lang="en-US" sz="2000" err="1">
                <a:solidFill>
                  <a:srgbClr val="21243B"/>
                </a:solidFill>
                <a:latin typeface="Calibri"/>
              </a:rPr>
              <a:t>linhas</a:t>
            </a:r>
            <a:r>
              <a:rPr lang="en-US" sz="2000" dirty="0">
                <a:solidFill>
                  <a:srgbClr val="DAEDF0"/>
                </a:solidFill>
                <a:latin typeface="Calibri"/>
              </a:rPr>
              <a:t>​</a:t>
            </a:r>
            <a:endParaRPr lang="pt-BR" sz="2000">
              <a:latin typeface="Calibri"/>
            </a:endParaRPr>
          </a:p>
          <a:p>
            <a:pPr marL="342900" indent="-342900" algn="just">
              <a:lnSpc>
                <a:spcPts val="1800"/>
              </a:lnSpc>
              <a:buFont typeface="Wingdings"/>
              <a:buChar char="§"/>
            </a:pPr>
            <a:r>
              <a:rPr lang="en-US" sz="2000" b="1" err="1">
                <a:solidFill>
                  <a:srgbClr val="21243B"/>
                </a:solidFill>
                <a:latin typeface="Calibri"/>
              </a:rPr>
              <a:t>Variáveis</a:t>
            </a:r>
            <a:r>
              <a:rPr lang="en-US" sz="2000" b="1" dirty="0">
                <a:solidFill>
                  <a:srgbClr val="21243B"/>
                </a:solidFill>
                <a:latin typeface="Calibri"/>
              </a:rPr>
              <a:t>:</a:t>
            </a:r>
            <a:r>
              <a:rPr lang="en-US" sz="2000" dirty="0">
                <a:solidFill>
                  <a:srgbClr val="21243B"/>
                </a:solidFill>
                <a:latin typeface="Calibri"/>
              </a:rPr>
              <a:t> 8 </a:t>
            </a:r>
            <a:r>
              <a:rPr lang="en-US" sz="2000" err="1">
                <a:solidFill>
                  <a:srgbClr val="21243B"/>
                </a:solidFill>
                <a:latin typeface="Calibri"/>
              </a:rPr>
              <a:t>colunas</a:t>
            </a:r>
            <a:r>
              <a:rPr lang="en-US" sz="2000" dirty="0">
                <a:solidFill>
                  <a:srgbClr val="DAEDF0"/>
                </a:solidFill>
                <a:latin typeface="Calibri"/>
              </a:rPr>
              <a:t>​</a:t>
            </a:r>
          </a:p>
          <a:p>
            <a:pPr marL="342900" indent="-342900" algn="just">
              <a:lnSpc>
                <a:spcPts val="1800"/>
              </a:lnSpc>
              <a:buFont typeface="Wingdings"/>
              <a:buChar char="§"/>
            </a:pPr>
            <a:r>
              <a:rPr lang="en-US" sz="2000" b="1" err="1">
                <a:solidFill>
                  <a:srgbClr val="21243B"/>
                </a:solidFill>
                <a:latin typeface="Calibri"/>
              </a:rPr>
              <a:t>Principais</a:t>
            </a:r>
            <a:r>
              <a:rPr lang="en-US" sz="2000" b="1" dirty="0">
                <a:solidFill>
                  <a:srgbClr val="21243B"/>
                </a:solidFill>
                <a:latin typeface="Calibri"/>
              </a:rPr>
              <a:t> </a:t>
            </a:r>
            <a:r>
              <a:rPr lang="en-US" sz="2000" b="1" err="1">
                <a:solidFill>
                  <a:srgbClr val="21243B"/>
                </a:solidFill>
                <a:latin typeface="Calibri"/>
              </a:rPr>
              <a:t>Variáveis</a:t>
            </a:r>
            <a:r>
              <a:rPr lang="en-US" sz="2000" b="1" dirty="0">
                <a:solidFill>
                  <a:srgbClr val="21243B"/>
                </a:solidFill>
                <a:latin typeface="Calibri"/>
              </a:rPr>
              <a:t>:</a:t>
            </a:r>
            <a:r>
              <a:rPr lang="en-US" sz="2000" dirty="0">
                <a:solidFill>
                  <a:srgbClr val="21243B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DAEDF0"/>
                </a:solidFill>
                <a:latin typeface="Calibri"/>
              </a:rPr>
              <a:t>​</a:t>
            </a:r>
          </a:p>
          <a:p>
            <a:pPr marL="285750" lvl="1" indent="-285750" algn="just">
              <a:lnSpc>
                <a:spcPts val="1800"/>
              </a:lnSpc>
              <a:buFont typeface="Arial,Sans-Serif"/>
              <a:buChar char="•"/>
            </a:pPr>
            <a:endParaRPr lang="en-US" sz="2000" dirty="0">
              <a:solidFill>
                <a:srgbClr val="DAEDF0"/>
              </a:solidFill>
              <a:latin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9D187-B91D-23FD-DA13-885736838F12}"/>
              </a:ext>
            </a:extLst>
          </p:cNvPr>
          <p:cNvSpPr txBox="1"/>
          <p:nvPr/>
        </p:nvSpPr>
        <p:spPr>
          <a:xfrm>
            <a:off x="2855343" y="3691027"/>
            <a:ext cx="2743200" cy="833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 algn="just">
              <a:lnSpc>
                <a:spcPts val="1350"/>
              </a:lnSpc>
              <a:buFont typeface="Arial"/>
              <a:buChar char="•"/>
            </a:pPr>
            <a:r>
              <a:rPr lang="en-US" sz="2000" dirty="0">
                <a:solidFill>
                  <a:srgbClr val="21243B"/>
                </a:solidFill>
                <a:latin typeface="Calibri"/>
              </a:rPr>
              <a:t>bairro (</a:t>
            </a:r>
            <a:r>
              <a:rPr lang="en-US" sz="2000" err="1">
                <a:solidFill>
                  <a:srgbClr val="21243B"/>
                </a:solidFill>
                <a:latin typeface="Calibri"/>
              </a:rPr>
              <a:t>Localização</a:t>
            </a:r>
            <a:r>
              <a:rPr lang="en-US" sz="2000" dirty="0">
                <a:solidFill>
                  <a:srgbClr val="21243B"/>
                </a:solidFill>
                <a:latin typeface="Calibri"/>
              </a:rPr>
              <a:t>)</a:t>
            </a:r>
            <a:r>
              <a:rPr lang="en-US" sz="2000" dirty="0">
                <a:solidFill>
                  <a:srgbClr val="DAEDF0"/>
                </a:solidFill>
                <a:latin typeface="Calibri"/>
              </a:rPr>
              <a:t>​​</a:t>
            </a:r>
            <a:endParaRPr lang="pt-BR"/>
          </a:p>
          <a:p>
            <a:pPr marL="342900" lvl="1" indent="-342900" algn="just">
              <a:lnSpc>
                <a:spcPts val="1350"/>
              </a:lnSpc>
              <a:buFont typeface="Arial"/>
              <a:buChar char="•"/>
            </a:pPr>
            <a:r>
              <a:rPr lang="en-US" sz="2000">
                <a:solidFill>
                  <a:srgbClr val="21243B"/>
                </a:solidFill>
                <a:latin typeface="Calibri"/>
              </a:rPr>
              <a:t>topografia</a:t>
            </a:r>
            <a:endParaRPr lang="en-US" sz="2000" dirty="0">
              <a:solidFill>
                <a:srgbClr val="21243B"/>
              </a:solidFill>
              <a:latin typeface="Calibri"/>
            </a:endParaRPr>
          </a:p>
          <a:p>
            <a:pPr marL="342900" lvl="1" indent="-342900" algn="just">
              <a:lnSpc>
                <a:spcPts val="1350"/>
              </a:lnSpc>
              <a:buFont typeface="Arial"/>
              <a:buChar char="•"/>
            </a:pPr>
            <a:r>
              <a:rPr lang="en-US" sz="2000">
                <a:solidFill>
                  <a:srgbClr val="21243B"/>
                </a:solidFill>
                <a:latin typeface="Calibri"/>
              </a:rPr>
              <a:t>enchente </a:t>
            </a:r>
            <a:endParaRPr lang="en-US" sz="2000" dirty="0">
              <a:solidFill>
                <a:srgbClr val="21243B"/>
              </a:solidFill>
              <a:latin typeface="Calibri"/>
            </a:endParaRPr>
          </a:p>
          <a:p>
            <a:pPr marL="342900" lvl="1" indent="-342900" algn="just">
              <a:lnSpc>
                <a:spcPts val="1350"/>
              </a:lnSpc>
              <a:buFont typeface="Arial"/>
              <a:buChar char="•"/>
            </a:pPr>
            <a:r>
              <a:rPr lang="en-US" sz="2000">
                <a:solidFill>
                  <a:srgbClr val="21243B"/>
                </a:solidFill>
                <a:latin typeface="Calibri"/>
              </a:rPr>
              <a:t>drenagem</a:t>
            </a:r>
          </a:p>
        </p:txBody>
      </p:sp>
    </p:spTree>
    <p:extLst>
      <p:ext uri="{BB962C8B-B14F-4D97-AF65-F5344CB8AC3E}">
        <p14:creationId xmlns:p14="http://schemas.microsoft.com/office/powerpoint/2010/main" val="174747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7C9D01D-88A4-B373-CBB7-A2542038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AE7F32BF-DE10-E38B-99AF-C63B67E07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093" y="552699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dirty="0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Introdução</a:t>
            </a:r>
            <a:endParaRPr lang="en" dirty="0">
              <a:latin typeface="Calibri"/>
              <a:ea typeface="Calibri"/>
              <a:cs typeface="Calibri"/>
            </a:endParaRPr>
          </a:p>
        </p:txBody>
      </p:sp>
      <p:sp>
        <p:nvSpPr>
          <p:cNvPr id="1532" name="Google Shape;1532;p46">
            <a:extLst>
              <a:ext uri="{FF2B5EF4-FFF2-40B4-BE49-F238E27FC236}">
                <a16:creationId xmlns:a16="http://schemas.microsoft.com/office/drawing/2014/main" id="{8A2328B7-1B72-A8E4-2D75-013791852F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367" y="1244556"/>
            <a:ext cx="6051434" cy="556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sz="2000">
                <a:latin typeface="Calibri"/>
                <a:ea typeface="Calibri"/>
                <a:cs typeface="Calibri"/>
              </a:rPr>
              <a:t>Sistemas que </a:t>
            </a:r>
            <a:r>
              <a:rPr lang="en" sz="2000" err="1">
                <a:latin typeface="Calibri"/>
                <a:ea typeface="Calibri"/>
                <a:cs typeface="Calibri"/>
              </a:rPr>
              <a:t>agem</a:t>
            </a:r>
            <a:r>
              <a:rPr lang="en" sz="2000">
                <a:latin typeface="Calibri"/>
                <a:ea typeface="Calibri"/>
                <a:cs typeface="Calibri"/>
              </a:rPr>
              <a:t> </a:t>
            </a:r>
            <a:r>
              <a:rPr lang="en" sz="2000" err="1">
                <a:latin typeface="Calibri"/>
                <a:ea typeface="Calibri"/>
                <a:cs typeface="Calibri"/>
              </a:rPr>
              <a:t>racionalmente</a:t>
            </a:r>
            <a:endParaRPr lang="pt-BR" sz="2000"/>
          </a:p>
          <a:p>
            <a:pPr marL="0" indent="0" algn="just"/>
            <a:endParaRPr lang="en" sz="2000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1B93948-D1A2-33AD-2839-F52692A818AC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2276308-FE17-8255-4992-E022C158891A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BF638E5-3135-E82B-C60E-478868C7EC18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FE6D8ED0-605D-F95B-7752-E9F77683F73B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F50BEC17-E4BE-D87A-0739-99AF6AC10749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1C1F8557-8BD0-9E85-428F-D56BE176109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92B598-E2AC-3B86-5848-421104A6B4E6}"/>
              </a:ext>
            </a:extLst>
          </p:cNvPr>
          <p:cNvSpPr txBox="1"/>
          <p:nvPr/>
        </p:nvSpPr>
        <p:spPr>
          <a:xfrm>
            <a:off x="855952" y="3419267"/>
            <a:ext cx="5969192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Situações</a:t>
            </a: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onde não se conhece todo o escopo </a:t>
            </a:r>
            <a:endParaRPr lang="pt-BR" sz="2000">
              <a:ea typeface="Calibri"/>
            </a:endParaRPr>
          </a:p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Redes </a:t>
            </a:r>
            <a:r>
              <a:rPr lang="pt-BR" sz="2000" i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Bayesianas</a:t>
            </a:r>
          </a:p>
        </p:txBody>
      </p:sp>
      <p:sp>
        <p:nvSpPr>
          <p:cNvPr id="9" name="Google Shape;1403;p41">
            <a:extLst>
              <a:ext uri="{FF2B5EF4-FFF2-40B4-BE49-F238E27FC236}">
                <a16:creationId xmlns:a16="http://schemas.microsoft.com/office/drawing/2014/main" id="{818B80D3-F8EC-FEC2-D607-5C2C107FD818}"/>
              </a:ext>
            </a:extLst>
          </p:cNvPr>
          <p:cNvSpPr txBox="1">
            <a:spLocks/>
          </p:cNvSpPr>
          <p:nvPr/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" sz="2000" b="1" err="1">
                <a:latin typeface="Calibri"/>
                <a:ea typeface="Calibri"/>
                <a:cs typeface="Calibri"/>
              </a:rPr>
              <a:t>Raciocínio</a:t>
            </a:r>
            <a:r>
              <a:rPr lang="en" sz="2000" b="1">
                <a:latin typeface="Calibri"/>
                <a:ea typeface="Calibri"/>
                <a:cs typeface="Calibri"/>
              </a:rPr>
              <a:t> </a:t>
            </a:r>
            <a:r>
              <a:rPr lang="en" sz="2000" b="1" err="1">
                <a:latin typeface="Calibri"/>
                <a:ea typeface="Calibri"/>
                <a:cs typeface="Calibri"/>
              </a:rPr>
              <a:t>Lógico</a:t>
            </a:r>
            <a:endParaRPr lang="en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404;p41">
            <a:extLst>
              <a:ext uri="{FF2B5EF4-FFF2-40B4-BE49-F238E27FC236}">
                <a16:creationId xmlns:a16="http://schemas.microsoft.com/office/drawing/2014/main" id="{DB2B0E26-1EE7-439C-0D58-28B803993C12}"/>
              </a:ext>
            </a:extLst>
          </p:cNvPr>
          <p:cNvSpPr txBox="1">
            <a:spLocks/>
          </p:cNvSpPr>
          <p:nvPr/>
        </p:nvSpPr>
        <p:spPr>
          <a:xfrm>
            <a:off x="4923249" y="2492667"/>
            <a:ext cx="2814028" cy="486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2000" b="1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13" name="Google Shape;1405;p41">
            <a:extLst>
              <a:ext uri="{FF2B5EF4-FFF2-40B4-BE49-F238E27FC236}">
                <a16:creationId xmlns:a16="http://schemas.microsoft.com/office/drawing/2014/main" id="{19D34EF2-4DA6-51C1-F57D-DE14648DE964}"/>
              </a:ext>
            </a:extLst>
          </p:cNvPr>
          <p:cNvSpPr/>
          <p:nvPr/>
        </p:nvSpPr>
        <p:spPr>
          <a:xfrm>
            <a:off x="2526125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1406;p41">
            <a:extLst>
              <a:ext uri="{FF2B5EF4-FFF2-40B4-BE49-F238E27FC236}">
                <a16:creationId xmlns:a16="http://schemas.microsoft.com/office/drawing/2014/main" id="{5942829F-19CD-E363-8CD2-695C7DA1AE9A}"/>
              </a:ext>
            </a:extLst>
          </p:cNvPr>
          <p:cNvSpPr/>
          <p:nvPr/>
        </p:nvSpPr>
        <p:spPr>
          <a:xfrm>
            <a:off x="5733999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" name="Seta: Curva para a Esquerda 32">
            <a:extLst>
              <a:ext uri="{FF2B5EF4-FFF2-40B4-BE49-F238E27FC236}">
                <a16:creationId xmlns:a16="http://schemas.microsoft.com/office/drawing/2014/main" id="{055ADD8E-648A-9283-D7FE-07C887FBF228}"/>
              </a:ext>
            </a:extLst>
          </p:cNvPr>
          <p:cNvSpPr/>
          <p:nvPr/>
        </p:nvSpPr>
        <p:spPr>
          <a:xfrm>
            <a:off x="6825343" y="3420836"/>
            <a:ext cx="930728" cy="86541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solidFill>
                <a:schemeClr val="tx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D5CBA5-9DF5-E230-CC4F-F6E4EF09FF63}"/>
              </a:ext>
            </a:extLst>
          </p:cNvPr>
          <p:cNvSpPr txBox="1"/>
          <p:nvPr/>
        </p:nvSpPr>
        <p:spPr>
          <a:xfrm>
            <a:off x="1834242" y="4027714"/>
            <a:ext cx="32602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Courier New"/>
              <a:buChar char="o"/>
            </a:pPr>
            <a:r>
              <a:rPr lang="pt-BR" sz="2000">
                <a:latin typeface="Calibri"/>
                <a:ea typeface="Calibri"/>
                <a:cs typeface="Calibri"/>
              </a:rPr>
              <a:t>Teoria de probabilidades</a:t>
            </a:r>
          </a:p>
          <a:p>
            <a:pPr marL="285750" indent="-285750" algn="just">
              <a:buFont typeface="Courier New"/>
              <a:buChar char="o"/>
            </a:pPr>
            <a:r>
              <a:rPr lang="pt-BR" sz="2000">
                <a:latin typeface="Calibri"/>
                <a:ea typeface="Calibri"/>
                <a:cs typeface="Calibri"/>
              </a:rPr>
              <a:t>Teoria de grafos</a:t>
            </a:r>
          </a:p>
        </p:txBody>
      </p:sp>
      <p:pic>
        <p:nvPicPr>
          <p:cNvPr id="36" name="Imagem 35" descr="Diagrama&#10;&#10;O conteúdo gerado por IA pode estar incorreto.">
            <a:extLst>
              <a:ext uri="{FF2B5EF4-FFF2-40B4-BE49-F238E27FC236}">
                <a16:creationId xmlns:a16="http://schemas.microsoft.com/office/drawing/2014/main" id="{30574298-9B7A-C265-C631-605D4F88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762125"/>
            <a:ext cx="590550" cy="59055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7A69D81-4F8C-90BF-F3A2-78FD0FD5F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1760220"/>
            <a:ext cx="619125" cy="5943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C227A5-93CD-A61A-3ECE-D520CF89672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475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</a:t>
            </a:r>
            <a:r>
              <a:rPr lang="en" sz="2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para </a:t>
            </a:r>
            <a:r>
              <a:rPr lang="en" sz="2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pré-visualização</a:t>
            </a:r>
            <a:br>
              <a:rPr lang="en" sz="2600" dirty="0">
                <a:latin typeface="Calibri"/>
                <a:ea typeface="Roboto"/>
                <a:cs typeface="Roboto"/>
              </a:rPr>
            </a:br>
            <a:r>
              <a:rPr lang="en" sz="2000" b="0" dirty="0">
                <a:latin typeface="Calibri"/>
                <a:ea typeface="Roboto"/>
                <a:cs typeface="Roboto"/>
              </a:rPr>
              <a:t>Essa </a:t>
            </a:r>
            <a:r>
              <a:rPr lang="en" sz="2000" b="0" err="1">
                <a:latin typeface="Calibri"/>
                <a:ea typeface="Roboto"/>
                <a:cs typeface="Roboto"/>
              </a:rPr>
              <a:t>tabela</a:t>
            </a:r>
            <a:r>
              <a:rPr lang="en" sz="2000" b="0" dirty="0">
                <a:latin typeface="Calibri"/>
                <a:ea typeface="Roboto"/>
                <a:cs typeface="Roboto"/>
              </a:rPr>
              <a:t> </a:t>
            </a:r>
            <a:r>
              <a:rPr lang="en" sz="2000" b="0" err="1">
                <a:latin typeface="Calibri"/>
                <a:ea typeface="Roboto"/>
                <a:cs typeface="Roboto"/>
              </a:rPr>
              <a:t>mostra</a:t>
            </a:r>
            <a:r>
              <a:rPr lang="en" sz="2000" b="0" dirty="0">
                <a:latin typeface="Calibri"/>
                <a:ea typeface="Roboto"/>
                <a:cs typeface="Roboto"/>
              </a:rPr>
              <a:t> </a:t>
            </a:r>
            <a:r>
              <a:rPr lang="en" sz="2000" b="0" err="1">
                <a:latin typeface="Calibri"/>
                <a:ea typeface="Roboto"/>
                <a:cs typeface="Roboto"/>
              </a:rPr>
              <a:t>alguns</a:t>
            </a:r>
            <a:r>
              <a:rPr lang="en" sz="2000" b="0" dirty="0">
                <a:latin typeface="Calibri"/>
                <a:ea typeface="Roboto"/>
                <a:cs typeface="Roboto"/>
              </a:rPr>
              <a:t> dados </a:t>
            </a:r>
            <a:r>
              <a:rPr lang="en" sz="2000" b="0" err="1">
                <a:latin typeface="Calibri"/>
                <a:ea typeface="Roboto"/>
                <a:cs typeface="Roboto"/>
              </a:rPr>
              <a:t>retirados</a:t>
            </a:r>
            <a:r>
              <a:rPr lang="en" sz="2000" b="0" dirty="0">
                <a:latin typeface="Calibri"/>
                <a:ea typeface="Roboto"/>
                <a:cs typeface="Roboto"/>
              </a:rPr>
              <a:t> dos Datasets</a:t>
            </a:r>
            <a:endParaRPr lang="pt-BR" sz="2000" b="0" dirty="0" err="1">
              <a:latin typeface="Calibri"/>
            </a:endParaRPr>
          </a:p>
          <a:p>
            <a:endParaRPr lang="en"/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5CCEFB19-67BF-24F6-B132-00FF98F1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519237"/>
            <a:ext cx="7934325" cy="32480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0D4566-C8EF-11CE-A087-1FF3AA5C18F1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BC12C4C4-A2D4-9A40-CA27-8EDB77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>
            <a:extLst>
              <a:ext uri="{FF2B5EF4-FFF2-40B4-BE49-F238E27FC236}">
                <a16:creationId xmlns:a16="http://schemas.microsoft.com/office/drawing/2014/main" id="{04D2A627-2927-4E14-D567-F9104BBF40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Análise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Exploratória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Dados</a:t>
            </a:r>
            <a:endParaRPr lang="en" sz="2600" dirty="0">
              <a:latin typeface="Calibri"/>
              <a:ea typeface="Roboto"/>
              <a:cs typeface="Roboto"/>
            </a:endParaRPr>
          </a:p>
          <a:p>
            <a:endParaRPr lang="en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F36CAF-23AF-030D-532E-409EE4D99425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A3C5EF-C6B7-1E92-ADEB-3FC955292503}"/>
              </a:ext>
            </a:extLst>
          </p:cNvPr>
          <p:cNvSpPr txBox="1"/>
          <p:nvPr/>
        </p:nvSpPr>
        <p:spPr>
          <a:xfrm>
            <a:off x="709523" y="1124669"/>
            <a:ext cx="64633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00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b="1">
                <a:solidFill>
                  <a:srgbClr val="21243B"/>
                </a:solidFill>
                <a:latin typeface="Calibri"/>
                <a:ea typeface="Calibri"/>
              </a:rPr>
              <a:t>Limpeza dos dados</a:t>
            </a:r>
            <a:endParaRPr lang="en-US" sz="2000" b="1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285750" indent="-285750">
              <a:buFont typeface="Wingdings"/>
              <a:buChar char="q"/>
            </a:pP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endParaRPr lang="en-US" sz="2000" dirty="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435C2D2D-F4FF-DBCF-0FEF-5B9D96A6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0" y="2130904"/>
            <a:ext cx="4431461" cy="2704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4E40C8B-4251-35BB-FF10-2DD22D75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148" y="2139621"/>
            <a:ext cx="4002836" cy="2686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FE041D-D5F8-0180-3A27-43F4ADFAD394}"/>
              </a:ext>
            </a:extLst>
          </p:cNvPr>
          <p:cNvSpPr txBox="1"/>
          <p:nvPr/>
        </p:nvSpPr>
        <p:spPr>
          <a:xfrm>
            <a:off x="8430164" y="4521320"/>
            <a:ext cx="5865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14200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1E56023A-E415-A67C-5802-FA541CAC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>
            <a:extLst>
              <a:ext uri="{FF2B5EF4-FFF2-40B4-BE49-F238E27FC236}">
                <a16:creationId xmlns:a16="http://schemas.microsoft.com/office/drawing/2014/main" id="{4C5B2ADA-3550-6186-28DC-84A37CB83D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Análise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Exploratória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Dados</a:t>
            </a:r>
            <a:endParaRPr lang="en" sz="2600" dirty="0">
              <a:latin typeface="Calibri"/>
              <a:ea typeface="Roboto"/>
              <a:cs typeface="Roboto"/>
            </a:endParaRPr>
          </a:p>
          <a:p>
            <a:endParaRPr lang="en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B1E4E1-CD60-1E36-B8B8-8145AB7FFD4E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D0D60B-36EB-6DF7-63AB-194680346724}"/>
              </a:ext>
            </a:extLst>
          </p:cNvPr>
          <p:cNvSpPr txBox="1"/>
          <p:nvPr/>
        </p:nvSpPr>
        <p:spPr>
          <a:xfrm>
            <a:off x="709523" y="1124669"/>
            <a:ext cx="64633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00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b="1">
                <a:solidFill>
                  <a:srgbClr val="21243B"/>
                </a:solidFill>
                <a:latin typeface="Calibri"/>
                <a:ea typeface="Calibri"/>
              </a:rPr>
              <a:t>Análise Descritiva</a:t>
            </a:r>
            <a:endParaRPr lang="en-US" sz="2000" b="1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285750" indent="-285750">
              <a:buFont typeface="Wingdings"/>
              <a:buChar char="q"/>
            </a:pP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endParaRPr lang="en-US" sz="2000" dirty="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C469BE-AD18-50D0-58BD-DF63FE01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5" y="2023075"/>
            <a:ext cx="4579908" cy="2822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DCAA13-EABC-322C-4AD2-7E77926B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575" y="1622574"/>
            <a:ext cx="4094851" cy="3203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A5A070E-D297-9D7A-2781-FC1F6D397237}"/>
              </a:ext>
            </a:extLst>
          </p:cNvPr>
          <p:cNvSpPr txBox="1"/>
          <p:nvPr/>
        </p:nvSpPr>
        <p:spPr>
          <a:xfrm>
            <a:off x="8430164" y="4521320"/>
            <a:ext cx="5865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303016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44E8FD1F-3C5B-8AD2-F0DC-A33FF994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9567C53A-4C8D-7F3F-6E1C-AC18549D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21" y="334273"/>
            <a:ext cx="5596957" cy="44857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E25D5B-1532-CD0A-6AB9-CFF3ED2A4235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014248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2E7EB2FA-5C75-5CBA-A3C6-4F27843A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894CCB-F562-3CCF-908E-363F6794A913}"/>
              </a:ext>
            </a:extLst>
          </p:cNvPr>
          <p:cNvSpPr txBox="1"/>
          <p:nvPr/>
        </p:nvSpPr>
        <p:spPr>
          <a:xfrm>
            <a:off x="644825" y="510037"/>
            <a:ext cx="593497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Estimação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das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Condicional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(CPDs)</a:t>
            </a: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634B6D73-F1C4-89C8-8DB5-98E3C03D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1670469"/>
            <a:ext cx="401002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10374755-4915-337E-AA72-D179F0BF4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18" y="1785938"/>
            <a:ext cx="4029075" cy="157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A7A973-05C2-D8D0-7118-2D4F857FB66F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850406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32A617FC-4BA6-874F-1399-68807222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6" y="2568067"/>
            <a:ext cx="3219450" cy="14954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Tabela&#10;&#10;O conteúdo gerado por IA pode estar incorreto.">
            <a:extLst>
              <a:ext uri="{FF2B5EF4-FFF2-40B4-BE49-F238E27FC236}">
                <a16:creationId xmlns:a16="http://schemas.microsoft.com/office/drawing/2014/main" id="{5494820D-9A57-D6F7-2EA0-146FF965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7" y="1527504"/>
            <a:ext cx="2981325" cy="32099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9E9748-A5B5-DFB1-1E4D-6482FA496E60}"/>
              </a:ext>
            </a:extLst>
          </p:cNvPr>
          <p:cNvSpPr txBox="1"/>
          <p:nvPr/>
        </p:nvSpPr>
        <p:spPr>
          <a:xfrm>
            <a:off x="687958" y="391423"/>
            <a:ext cx="638785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</a:rPr>
              <a:t>Estimação das Tabelas de Probabilidades Condicional (CPDs)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F3F434-A857-00B5-BAD5-EBE05EE722AF}"/>
              </a:ext>
            </a:extLst>
          </p:cNvPr>
          <p:cNvSpPr txBox="1"/>
          <p:nvPr/>
        </p:nvSpPr>
        <p:spPr>
          <a:xfrm>
            <a:off x="8461498" y="4519353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13337D1F-4C90-A126-3E67-ED04CF21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>
            <a:extLst>
              <a:ext uri="{FF2B5EF4-FFF2-40B4-BE49-F238E27FC236}">
                <a16:creationId xmlns:a16="http://schemas.microsoft.com/office/drawing/2014/main" id="{BE80124F-816C-6973-3372-C5BEA8794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Validação da Rede Bayesiana</a:t>
            </a:r>
          </a:p>
          <a:p>
            <a:endParaRPr lang="en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52DAB4-AB5D-C210-7B61-6AB9A52537BE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2401A7-A5B1-1389-35B5-757FC4321B65}"/>
              </a:ext>
            </a:extLst>
          </p:cNvPr>
          <p:cNvSpPr txBox="1"/>
          <p:nvPr/>
        </p:nvSpPr>
        <p:spPr>
          <a:xfrm>
            <a:off x="709523" y="1124669"/>
            <a:ext cx="64633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00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b="1">
                <a:solidFill>
                  <a:srgbClr val="21243B"/>
                </a:solidFill>
                <a:latin typeface="Calibri"/>
                <a:ea typeface="Calibri"/>
              </a:rPr>
              <a:t>Método Hold-Out</a:t>
            </a:r>
            <a:endParaRPr lang="en-US" sz="2000" b="1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285750" indent="-285750">
              <a:buFont typeface="Wingdings"/>
              <a:buChar char="q"/>
            </a:pP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endParaRPr lang="en-US" sz="2000" dirty="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1E36C7-9F2F-1A8C-8D8A-2B60BDA39754}"/>
              </a:ext>
            </a:extLst>
          </p:cNvPr>
          <p:cNvSpPr txBox="1"/>
          <p:nvPr/>
        </p:nvSpPr>
        <p:spPr>
          <a:xfrm>
            <a:off x="1086929" y="2116707"/>
            <a:ext cx="60859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Font typeface=""/>
              <a:buChar char="•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Separa parte dos dados para treino (70%) e parte para teste (30%)</a:t>
            </a:r>
          </a:p>
          <a:p>
            <a:pPr algn="just">
              <a:buFont typeface=""/>
              <a:buChar char="•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Treina a rede com os dados de treino</a:t>
            </a:r>
          </a:p>
          <a:p>
            <a:pPr algn="just">
              <a:buFont typeface=""/>
              <a:buChar char="•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Usa os dados de teste para ver se a rede acerta as previsões</a:t>
            </a:r>
          </a:p>
          <a:p>
            <a:pPr algn="just">
              <a:buFont typeface=""/>
              <a:buChar char="•"/>
            </a:pP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Calcula métricas para medir esse desempenho</a:t>
            </a:r>
          </a:p>
        </p:txBody>
      </p:sp>
    </p:spTree>
    <p:extLst>
      <p:ext uri="{BB962C8B-B14F-4D97-AF65-F5344CB8AC3E}">
        <p14:creationId xmlns:p14="http://schemas.microsoft.com/office/powerpoint/2010/main" val="3947611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F2795A92-77D0-BE07-6CE7-09F69840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>
            <a:extLst>
              <a:ext uri="{FF2B5EF4-FFF2-40B4-BE49-F238E27FC236}">
                <a16:creationId xmlns:a16="http://schemas.microsoft.com/office/drawing/2014/main" id="{93602BFA-15CD-BDC7-3426-310608817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Validação da Rede Bayesiana</a:t>
            </a:r>
          </a:p>
          <a:p>
            <a:endParaRPr lang="en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1E0BD3-0A1F-C20C-EAF8-E072AA1DE273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3BEE7E-4AAE-2150-742B-12A63F2FAC08}"/>
              </a:ext>
            </a:extLst>
          </p:cNvPr>
          <p:cNvSpPr txBox="1"/>
          <p:nvPr/>
        </p:nvSpPr>
        <p:spPr>
          <a:xfrm>
            <a:off x="709523" y="1124669"/>
            <a:ext cx="64633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endParaRPr lang="en-US" sz="200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b="1">
                <a:solidFill>
                  <a:srgbClr val="21243B"/>
                </a:solidFill>
                <a:latin typeface="Calibri"/>
                <a:ea typeface="Calibri"/>
              </a:rPr>
              <a:t>Método Hold-Out</a:t>
            </a:r>
            <a:endParaRPr lang="en-US" sz="2000" b="1" dirty="0">
              <a:solidFill>
                <a:srgbClr val="21243B"/>
              </a:solidFill>
              <a:latin typeface="Calibri"/>
              <a:ea typeface="Calibri"/>
            </a:endParaRPr>
          </a:p>
          <a:p>
            <a:pPr marL="285750" indent="-285750">
              <a:buFont typeface="Wingdings"/>
              <a:buChar char="q"/>
            </a:pPr>
            <a:endParaRPr lang="en-US" sz="2000" dirty="0">
              <a:solidFill>
                <a:srgbClr val="21243B"/>
              </a:solidFill>
              <a:latin typeface="Calibri"/>
              <a:ea typeface="Calibri"/>
            </a:endParaRPr>
          </a:p>
          <a:p>
            <a:endParaRPr lang="en-US" sz="2000" dirty="0">
              <a:solidFill>
                <a:srgbClr val="2124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5E093021-EED7-36D9-3FA5-38E96746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55" y="1785668"/>
            <a:ext cx="4544682" cy="289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502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C3452551-C52E-D82D-EA66-EB84DD26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5A23D49-CACF-278B-EC6B-743D0A8C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7" y="226443"/>
            <a:ext cx="8623587" cy="470139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5470DF-BEE3-B868-9173-E08106F35A10}"/>
              </a:ext>
            </a:extLst>
          </p:cNvPr>
          <p:cNvSpPr txBox="1"/>
          <p:nvPr/>
        </p:nvSpPr>
        <p:spPr>
          <a:xfrm>
            <a:off x="8461498" y="4519353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27292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A7981DD-B12B-2056-044F-2AD04579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506262-67AA-863C-2850-CBA24BEBAC72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85432-770F-5934-9E4A-FC52A02C1786}"/>
              </a:ext>
            </a:extLst>
          </p:cNvPr>
          <p:cNvSpPr txBox="1"/>
          <p:nvPr/>
        </p:nvSpPr>
        <p:spPr>
          <a:xfrm>
            <a:off x="321336" y="758046"/>
            <a:ext cx="87062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01: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bairro='Centro',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baixa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inadequada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endParaRPr lang="pt-BR"/>
          </a:p>
          <a:p>
            <a:endParaRPr lang="en-US">
              <a:solidFill>
                <a:srgbClr val="1F1F1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Imagem 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12D4295-23A6-D1EF-4DCC-CFB810B20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369" y="1714140"/>
            <a:ext cx="4651255" cy="2017143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6005F8-11F1-8845-AD12-25E2CDB699AC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69478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B02D3B0-1C8E-3D9B-990F-6700DF7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333500"/>
            <a:ext cx="1876425" cy="1943100"/>
          </a:xfrm>
          <a:prstGeom prst="rect">
            <a:avLst/>
          </a:prstGeom>
        </p:spPr>
      </p:pic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80876" y="820298"/>
            <a:ext cx="6159625" cy="598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err="1">
              <a:latin typeface="Calibri"/>
            </a:endParaRPr>
          </a:p>
        </p:txBody>
      </p:sp>
      <p:sp>
        <p:nvSpPr>
          <p:cNvPr id="1532" name="Google Shape;1532;p46"/>
          <p:cNvSpPr txBox="1">
            <a:spLocks noGrp="1"/>
          </p:cNvSpPr>
          <p:nvPr>
            <p:ph type="subTitle" idx="1"/>
          </p:nvPr>
        </p:nvSpPr>
        <p:spPr>
          <a:xfrm>
            <a:off x="680876" y="1654312"/>
            <a:ext cx="6051434" cy="1958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" sz="2000" dirty="0">
                <a:latin typeface="Calibri"/>
                <a:ea typeface="Calibri"/>
                <a:cs typeface="Calibri"/>
              </a:rPr>
              <a:t>“</a:t>
            </a:r>
            <a:r>
              <a:rPr lang="en" sz="2000" i="1" dirty="0">
                <a:latin typeface="Calibri"/>
                <a:ea typeface="Calibri"/>
                <a:cs typeface="Calibri"/>
              </a:rPr>
              <a:t>A principal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vantagem</a:t>
            </a:r>
            <a:r>
              <a:rPr lang="en" sz="2000" i="1" dirty="0">
                <a:latin typeface="Calibri"/>
                <a:ea typeface="Calibri"/>
                <a:cs typeface="Calibri"/>
              </a:rPr>
              <a:t> de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raciocínio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probabilístico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sobre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raciocínio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lógico</a:t>
            </a:r>
            <a:r>
              <a:rPr lang="en" sz="2000" i="1" dirty="0">
                <a:latin typeface="Calibri"/>
                <a:ea typeface="Calibri"/>
                <a:cs typeface="Calibri"/>
              </a:rPr>
              <a:t> é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fato</a:t>
            </a:r>
            <a:r>
              <a:rPr lang="en" sz="2000" i="1" dirty="0">
                <a:latin typeface="Calibri"/>
                <a:ea typeface="Calibri"/>
                <a:cs typeface="Calibri"/>
              </a:rPr>
              <a:t> de que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agentes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podem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tomar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decisões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racionais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mesmo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quando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não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existe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informação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suficiente</a:t>
            </a:r>
            <a:r>
              <a:rPr lang="en" sz="2000" i="1" dirty="0">
                <a:latin typeface="Calibri"/>
                <a:ea typeface="Calibri"/>
                <a:cs typeface="Calibri"/>
              </a:rPr>
              <a:t> para se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provar</a:t>
            </a:r>
            <a:r>
              <a:rPr lang="en" sz="2000" i="1" dirty="0">
                <a:latin typeface="Calibri"/>
                <a:ea typeface="Calibri"/>
                <a:cs typeface="Calibri"/>
              </a:rPr>
              <a:t> que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uma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ação</a:t>
            </a:r>
            <a:r>
              <a:rPr lang="en" sz="2000" i="1" dirty="0">
                <a:latin typeface="Calibri"/>
                <a:ea typeface="Calibri"/>
                <a:cs typeface="Calibri"/>
              </a:rPr>
              <a:t> </a:t>
            </a:r>
            <a:r>
              <a:rPr lang="en" sz="2000" i="1" dirty="0" err="1">
                <a:latin typeface="Calibri"/>
                <a:ea typeface="Calibri"/>
                <a:cs typeface="Calibri"/>
              </a:rPr>
              <a:t>funcionará</a:t>
            </a:r>
            <a:r>
              <a:rPr lang="en" sz="2000" dirty="0">
                <a:latin typeface="Calibri"/>
                <a:ea typeface="Calibri"/>
                <a:cs typeface="Calibri"/>
              </a:rPr>
              <a:t>”</a:t>
            </a:r>
            <a:r>
              <a:rPr lang="en" sz="2000" b="1" dirty="0">
                <a:latin typeface="Calibri"/>
                <a:ea typeface="Calibri"/>
                <a:cs typeface="Calibri"/>
              </a:rPr>
              <a:t>[Russel]</a:t>
            </a:r>
            <a:endParaRPr lang="pt-BR" sz="2000" b="1" dirty="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" sz="2000" dirty="0" err="1">
                <a:latin typeface="Calibri"/>
                <a:ea typeface="Calibri"/>
                <a:cs typeface="Calibri"/>
              </a:rPr>
              <a:t>Alguns</a:t>
            </a:r>
            <a:r>
              <a:rPr lang="en" sz="2000" dirty="0">
                <a:latin typeface="Calibri"/>
                <a:ea typeface="Calibri"/>
                <a:cs typeface="Calibri"/>
              </a:rPr>
              <a:t> </a:t>
            </a:r>
            <a:r>
              <a:rPr lang="en" sz="2000" dirty="0" err="1">
                <a:latin typeface="Calibri"/>
                <a:ea typeface="Calibri"/>
                <a:cs typeface="Calibri"/>
              </a:rPr>
              <a:t>fatores</a:t>
            </a:r>
            <a:r>
              <a:rPr lang="en" sz="2000" dirty="0">
                <a:latin typeface="Calibri"/>
                <a:ea typeface="Calibri"/>
                <a:cs typeface="Calibri"/>
              </a:rPr>
              <a:t> </a:t>
            </a:r>
            <a:r>
              <a:rPr lang="en" sz="2000" dirty="0" err="1">
                <a:latin typeface="Calibri"/>
                <a:ea typeface="Calibri"/>
                <a:cs typeface="Calibri"/>
              </a:rPr>
              <a:t>podem</a:t>
            </a:r>
            <a:r>
              <a:rPr lang="en" sz="2000" dirty="0">
                <a:latin typeface="Calibri"/>
                <a:ea typeface="Calibri"/>
                <a:cs typeface="Calibri"/>
              </a:rPr>
              <a:t> </a:t>
            </a:r>
            <a:r>
              <a:rPr lang="en" sz="2000" dirty="0" err="1">
                <a:latin typeface="Calibri"/>
                <a:ea typeface="Calibri"/>
                <a:cs typeface="Calibri"/>
              </a:rPr>
              <a:t>condicionar</a:t>
            </a:r>
            <a:r>
              <a:rPr lang="en" sz="2000" dirty="0">
                <a:latin typeface="Calibri"/>
                <a:ea typeface="Calibri"/>
                <a:cs typeface="Calibri"/>
              </a:rPr>
              <a:t> a </a:t>
            </a:r>
            <a:r>
              <a:rPr lang="en" sz="2000" dirty="0" err="1">
                <a:latin typeface="Calibri"/>
                <a:ea typeface="Calibri"/>
                <a:cs typeface="Calibri"/>
              </a:rPr>
              <a:t>falta</a:t>
            </a:r>
            <a:r>
              <a:rPr lang="en" sz="2000" dirty="0">
                <a:latin typeface="Calibri"/>
                <a:ea typeface="Calibri"/>
                <a:cs typeface="Calibri"/>
              </a:rPr>
              <a:t> de </a:t>
            </a:r>
            <a:r>
              <a:rPr lang="en" sz="2000" dirty="0" err="1">
                <a:latin typeface="Calibri"/>
                <a:ea typeface="Calibri"/>
                <a:cs typeface="Calibri"/>
              </a:rPr>
              <a:t>informação</a:t>
            </a:r>
            <a:r>
              <a:rPr lang="en" sz="2000" dirty="0">
                <a:latin typeface="Calibri"/>
                <a:ea typeface="Calibri"/>
                <a:cs typeface="Calibri"/>
              </a:rPr>
              <a:t> </a:t>
            </a:r>
            <a:r>
              <a:rPr lang="en" sz="2000" dirty="0" err="1">
                <a:latin typeface="Calibri"/>
                <a:ea typeface="Calibri"/>
                <a:cs typeface="Calibri"/>
              </a:rPr>
              <a:t>em</a:t>
            </a:r>
            <a:r>
              <a:rPr lang="en" sz="2000" dirty="0">
                <a:latin typeface="Calibri"/>
                <a:ea typeface="Calibri"/>
                <a:cs typeface="Calibri"/>
              </a:rPr>
              <a:t> </a:t>
            </a:r>
            <a:r>
              <a:rPr lang="en" sz="2000" dirty="0" err="1">
                <a:latin typeface="Calibri"/>
                <a:ea typeface="Calibri"/>
                <a:cs typeface="Calibri"/>
              </a:rPr>
              <a:t>uma</a:t>
            </a:r>
            <a:r>
              <a:rPr lang="en" sz="2000" dirty="0">
                <a:latin typeface="Calibri"/>
                <a:ea typeface="Calibri"/>
                <a:cs typeface="Calibri"/>
              </a:rPr>
              <a:t> base de </a:t>
            </a:r>
            <a:r>
              <a:rPr lang="en" sz="2000" dirty="0" err="1">
                <a:latin typeface="Calibri"/>
                <a:ea typeface="Calibri"/>
                <a:cs typeface="Calibri"/>
              </a:rPr>
              <a:t>conhecimento</a:t>
            </a:r>
            <a:r>
              <a:rPr lang="en" sz="2000" dirty="0"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endParaRPr lang="en" sz="2000">
              <a:latin typeface="Calibri"/>
              <a:ea typeface="Calibri"/>
              <a:cs typeface="Calibri"/>
            </a:endParaRPr>
          </a:p>
        </p:txBody>
      </p:sp>
      <p:grpSp>
        <p:nvGrpSpPr>
          <p:cNvPr id="1534" name="Google Shape;1534;p46"/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A77874-1C41-897F-3451-98DF6276157B}"/>
              </a:ext>
            </a:extLst>
          </p:cNvPr>
          <p:cNvSpPr txBox="1"/>
          <p:nvPr/>
        </p:nvSpPr>
        <p:spPr>
          <a:xfrm>
            <a:off x="1221341" y="3612026"/>
            <a:ext cx="3266814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Ignorância Teórica </a:t>
            </a:r>
            <a:r>
              <a:rPr lang="pt-BR" sz="2000" b="0" i="0">
                <a:solidFill>
                  <a:srgbClr val="DAEDF0"/>
                </a:solidFill>
                <a:latin typeface="Calibri"/>
                <a:ea typeface="Calibri"/>
                <a:cs typeface="Calibri"/>
              </a:rPr>
              <a:t>​</a:t>
            </a:r>
            <a:endParaRPr lang="pt-BR" sz="2000">
              <a:latin typeface="Calibri"/>
              <a:ea typeface="Calibri"/>
              <a:cs typeface="Calibri"/>
            </a:endParaRPr>
          </a:p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Impossibilidade</a:t>
            </a: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0AA13E-C95C-969F-5E31-3318659D176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E65C491A-947D-FAB9-D109-7FB7F4AC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A5B27CF-DC6B-1249-1A09-4A1B16159349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64D7DC-6206-4148-2E03-F0705DDAAA3E}"/>
              </a:ext>
            </a:extLst>
          </p:cNvPr>
          <p:cNvSpPr txBox="1"/>
          <p:nvPr/>
        </p:nvSpPr>
        <p:spPr>
          <a:xfrm>
            <a:off x="321336" y="758046"/>
            <a:ext cx="87062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02: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estados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Vinhais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média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=False (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não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houve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200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enchente)</a:t>
            </a:r>
            <a:endParaRPr lang="pt-BR" sz="2000" dirty="0">
              <a:latin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668A8-F40A-C302-2CF6-21887FCD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0" y="1699404"/>
            <a:ext cx="4236108" cy="20789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5329D33-53D3-8832-88E5-6CF73010502D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451828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AA7C0689-9C25-3C4C-AD29-622E9C3A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739443D-DCEA-856D-28C1-E55C5C6C78E3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37630-E343-9197-AB0F-CB4104E1ED2A}"/>
              </a:ext>
            </a:extLst>
          </p:cNvPr>
          <p:cNvSpPr txBox="1"/>
          <p:nvPr/>
        </p:nvSpPr>
        <p:spPr>
          <a:xfrm>
            <a:off x="321336" y="758046"/>
            <a:ext cx="87062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03: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e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evidência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e é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inferido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pelo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modelo)</a:t>
            </a:r>
            <a:endParaRPr lang="pt-BR" sz="2000" dirty="0">
              <a:ea typeface="Calibri"/>
              <a:cs typeface="Calibri"/>
            </a:endParaRPr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B38BC57E-DB80-D81C-EF57-0D1D85BC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7" y="1827273"/>
            <a:ext cx="4710382" cy="2232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1288604-5C02-3033-49D5-48A52F0B7B5E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979006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454278F-3591-D49F-52E1-B93E5126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A82A73E-8B03-9A29-82AE-EFA240DB65B8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B4E1ED-A9AB-93E7-613E-97F322E2E3EA}"/>
              </a:ext>
            </a:extLst>
          </p:cNvPr>
          <p:cNvSpPr txBox="1"/>
          <p:nvPr/>
        </p:nvSpPr>
        <p:spPr>
          <a:xfrm>
            <a:off x="321336" y="758046"/>
            <a:ext cx="87062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04: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e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inadequada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 sz="20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diretamente)</a:t>
            </a: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8C15E2-EE4E-5A20-84C6-7F6D74BF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35" y="1961432"/>
            <a:ext cx="4830433" cy="180292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ACBF39-91E7-1251-5BCC-633389096B4C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615855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244937-305B-6F51-0BE2-535F1D14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5C27E3-70D5-AB52-3A7A-DF4CCFAD8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Referências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D4ADC4-791F-5C4B-9828-63A1DE5B4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7982070" cy="847370"/>
          </a:xfrm>
        </p:spPr>
        <p:txBody>
          <a:bodyPr/>
          <a:lstStyle/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"</a:t>
            </a:r>
            <a:r>
              <a:rPr lang="pt-BR" sz="1600" b="1">
                <a:latin typeface="Calibri"/>
                <a:ea typeface="Calibri"/>
                <a:cs typeface="Calibri"/>
              </a:rPr>
              <a:t>IA – Redes </a:t>
            </a:r>
            <a:r>
              <a:rPr lang="pt-BR" sz="1600" b="1" err="1">
                <a:latin typeface="Calibri"/>
                <a:ea typeface="Calibri"/>
                <a:cs typeface="Calibri"/>
              </a:rPr>
              <a:t>Baysianas</a:t>
            </a:r>
            <a:r>
              <a:rPr lang="pt-BR" sz="1600" b="1">
                <a:latin typeface="Calibri"/>
                <a:ea typeface="Calibri"/>
                <a:cs typeface="Calibri"/>
              </a:rPr>
              <a:t>", Site – YouTube</a:t>
            </a:r>
            <a:r>
              <a:rPr lang="pt-BR" sz="1600">
                <a:latin typeface="Calibri"/>
                <a:ea typeface="Calibri"/>
                <a:cs typeface="Calibri"/>
              </a:rPr>
              <a:t>. Disponível em: &lt;https://www.youtube.com/</a:t>
            </a:r>
            <a:r>
              <a:rPr lang="pt-BR" sz="1600" err="1">
                <a:latin typeface="Calibri"/>
                <a:ea typeface="Calibri"/>
                <a:cs typeface="Calibri"/>
              </a:rPr>
              <a:t>watch?v</a:t>
            </a:r>
            <a:r>
              <a:rPr lang="pt-BR" sz="1600">
                <a:latin typeface="Calibri"/>
                <a:ea typeface="Calibri"/>
                <a:cs typeface="Calibri"/>
              </a:rPr>
              <a:t>=PGaxIKVP4ao&amp;t=1155s&gt;. Acesso em 02 de </a:t>
            </a:r>
            <a:r>
              <a:rPr lang="pt-BR" sz="1600" err="1">
                <a:latin typeface="Calibri"/>
                <a:ea typeface="Calibri"/>
                <a:cs typeface="Calibri"/>
              </a:rPr>
              <a:t>jun</a:t>
            </a:r>
            <a:r>
              <a:rPr lang="pt-BR" sz="1600">
                <a:latin typeface="Calibri"/>
                <a:ea typeface="Calibri"/>
                <a:cs typeface="Calibri"/>
              </a:rPr>
              <a:t> de 2025.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33CF815-5246-6E23-AF98-92F60AB8AFBC}"/>
              </a:ext>
            </a:extLst>
          </p:cNvPr>
          <p:cNvSpPr txBox="1">
            <a:spLocks/>
          </p:cNvSpPr>
          <p:nvPr/>
        </p:nvSpPr>
        <p:spPr>
          <a:xfrm>
            <a:off x="499003" y="2712485"/>
            <a:ext cx="7982070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MARQUES, Roberto Ligeiro; DUTRA, Inês. </a:t>
            </a:r>
            <a:r>
              <a:rPr lang="pt-BR" sz="1600" i="1">
                <a:latin typeface="Calibri"/>
                <a:ea typeface="Calibri"/>
                <a:cs typeface="Calibri"/>
              </a:rPr>
              <a:t>R</a:t>
            </a:r>
            <a:r>
              <a:rPr lang="pt-BR" sz="1600" b="1">
                <a:latin typeface="Calibri"/>
                <a:ea typeface="Calibri"/>
                <a:cs typeface="Calibri"/>
              </a:rPr>
              <a:t>edes Bayesianas: o que são, para que servem, algoritmos e exemplos de aplicações.</a:t>
            </a:r>
            <a:r>
              <a:rPr lang="pt-BR" sz="1600">
                <a:latin typeface="Calibri"/>
                <a:ea typeface="Calibri"/>
                <a:cs typeface="Calibri"/>
              </a:rPr>
              <a:t> Rio de Janeiro: COPPE/UFRJ, 2003. Disponível em: </a:t>
            </a:r>
            <a:r>
              <a:rPr lang="pt-BR" sz="1600">
                <a:latin typeface="Calibri"/>
                <a:ea typeface="Calibri"/>
                <a:cs typeface="Calibri"/>
                <a:hlinkClick r:id="rId3"/>
              </a:rPr>
              <a:t>https://www.cos.ufrj.br/~ines/courses/cos740/leila/cos740/Bayesianas.pdf</a:t>
            </a:r>
            <a:r>
              <a:rPr lang="pt-BR" sz="1600">
                <a:latin typeface="Calibri"/>
                <a:ea typeface="Calibri"/>
                <a:cs typeface="Calibri"/>
              </a:rPr>
              <a:t>. Acesso em: 2 jun. 2025.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F4560B-CCEA-150A-EB40-D76F0FE4DD9C}"/>
              </a:ext>
            </a:extLst>
          </p:cNvPr>
          <p:cNvSpPr txBox="1"/>
          <p:nvPr/>
        </p:nvSpPr>
        <p:spPr>
          <a:xfrm>
            <a:off x="590910" y="3928253"/>
            <a:ext cx="78112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ea typeface="Calibri"/>
                <a:cs typeface="Calibri"/>
              </a:rPr>
              <a:t>GONÇALVES, André Ricardo. </a:t>
            </a:r>
            <a:r>
              <a:rPr lang="en-US" sz="1600" b="1">
                <a:latin typeface="Calibri"/>
                <a:ea typeface="Calibri"/>
                <a:cs typeface="Calibri"/>
              </a:rPr>
              <a:t>Redes </a:t>
            </a:r>
            <a:r>
              <a:rPr lang="en-US" sz="1600" b="1" err="1">
                <a:latin typeface="Calibri"/>
                <a:ea typeface="Calibri"/>
                <a:cs typeface="Calibri"/>
              </a:rPr>
              <a:t>Bayesianas</a:t>
            </a:r>
            <a:r>
              <a:rPr lang="en-US" sz="1600" b="1">
                <a:latin typeface="Calibri"/>
                <a:ea typeface="Calibri"/>
                <a:cs typeface="Calibri"/>
              </a:rPr>
              <a:t>.</a:t>
            </a:r>
            <a:r>
              <a:rPr lang="en-US" sz="1600">
                <a:latin typeface="Calibri"/>
                <a:ea typeface="Calibri"/>
                <a:cs typeface="Calibri"/>
              </a:rPr>
              <a:t> Campinas: </a:t>
            </a:r>
            <a:r>
              <a:rPr lang="en-US" sz="1600" err="1">
                <a:latin typeface="Calibri"/>
                <a:ea typeface="Calibri"/>
                <a:cs typeface="Calibri"/>
              </a:rPr>
              <a:t>Universidade</a:t>
            </a:r>
            <a:r>
              <a:rPr lang="en-US" sz="1600">
                <a:latin typeface="Calibri"/>
                <a:ea typeface="Calibri"/>
                <a:cs typeface="Calibri"/>
              </a:rPr>
              <a:t> Estadual de Campinas, 2009. </a:t>
            </a:r>
            <a:r>
              <a:rPr lang="en-US" sz="1600" err="1">
                <a:latin typeface="Calibri"/>
                <a:ea typeface="Calibri"/>
                <a:cs typeface="Calibri"/>
              </a:rPr>
              <a:t>Disponível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</a:t>
            </a:r>
            <a:r>
              <a:rPr lang="en-US" sz="1600">
                <a:latin typeface="Calibri"/>
                <a:ea typeface="Calibri"/>
                <a:cs typeface="Calibri"/>
                <a:hlinkClick r:id="rId4"/>
              </a:rPr>
              <a:t>https://andreric.github.io/files/pdfs/bayesianas.pdf</a:t>
            </a:r>
            <a:r>
              <a:rPr lang="en-US" sz="1600">
                <a:latin typeface="Calibri"/>
                <a:ea typeface="Calibri"/>
                <a:cs typeface="Calibri"/>
              </a:rPr>
              <a:t>. </a:t>
            </a:r>
            <a:r>
              <a:rPr lang="en-US" sz="1600" err="1">
                <a:latin typeface="Calibri"/>
                <a:ea typeface="Calibri"/>
                <a:cs typeface="Calibri"/>
              </a:rPr>
              <a:t>Acesso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2 jun. 2025.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C38311-F347-5BA7-0D8A-CEDEAFD4C654}"/>
              </a:ext>
            </a:extLst>
          </p:cNvPr>
          <p:cNvSpPr txBox="1"/>
          <p:nvPr/>
        </p:nvSpPr>
        <p:spPr>
          <a:xfrm>
            <a:off x="8483064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18710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68"/>
          <p:cNvSpPr txBox="1">
            <a:spLocks noGrp="1"/>
          </p:cNvSpPr>
          <p:nvPr>
            <p:ph type="title"/>
          </p:nvPr>
        </p:nvSpPr>
        <p:spPr>
          <a:xfrm>
            <a:off x="2492461" y="260774"/>
            <a:ext cx="4448100" cy="205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latin typeface="Calibri"/>
              </a:rPr>
              <a:t>Obrigado</a:t>
            </a:r>
            <a:r>
              <a:rPr lang="en">
                <a:latin typeface="Calibri"/>
              </a:rPr>
              <a:t>!</a:t>
            </a:r>
          </a:p>
        </p:txBody>
      </p:sp>
      <p:sp>
        <p:nvSpPr>
          <p:cNvPr id="1953" name="Google Shape;1953;p68"/>
          <p:cNvSpPr txBox="1"/>
          <p:nvPr/>
        </p:nvSpPr>
        <p:spPr>
          <a:xfrm>
            <a:off x="713225" y="4236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4" name="Google Shape;1964;p68"/>
          <p:cNvSpPr/>
          <p:nvPr/>
        </p:nvSpPr>
        <p:spPr>
          <a:xfrm rot="9000008">
            <a:off x="3184625" y="1017974"/>
            <a:ext cx="3216732" cy="3058390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5" name="Google Shape;1965;p68"/>
          <p:cNvGrpSpPr/>
          <p:nvPr/>
        </p:nvGrpSpPr>
        <p:grpSpPr>
          <a:xfrm>
            <a:off x="2880796" y="3229134"/>
            <a:ext cx="3834496" cy="357597"/>
            <a:chOff x="4525100" y="3576700"/>
            <a:chExt cx="4364325" cy="357597"/>
          </a:xfrm>
        </p:grpSpPr>
        <p:sp>
          <p:nvSpPr>
            <p:cNvPr id="1966" name="Google Shape;1966;p68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>
              <a:off x="4525100" y="3609097"/>
              <a:ext cx="2656200" cy="32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8" name="Google Shape;1968;p68"/>
          <p:cNvPicPr preferRelativeResize="0"/>
          <p:nvPr/>
        </p:nvPicPr>
        <p:blipFill rotWithShape="1">
          <a:blip r:embed="rId3">
            <a:alphaModFix/>
          </a:blip>
          <a:srcRect b="5338"/>
          <a:stretch/>
        </p:blipFill>
        <p:spPr>
          <a:xfrm>
            <a:off x="3080519" y="1750466"/>
            <a:ext cx="3424952" cy="159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9" name="Google Shape;1969;p68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970" name="Google Shape;1970;p68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C9D39F-AFD8-523F-D775-441CFB4988E3}"/>
              </a:ext>
            </a:extLst>
          </p:cNvPr>
          <p:cNvSpPr txBox="1"/>
          <p:nvPr/>
        </p:nvSpPr>
        <p:spPr>
          <a:xfrm>
            <a:off x="8461498" y="4497787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44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FC6ACBD-F828-BF54-FC40-67C14EF4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06279AA-6D70-8737-A609-F56775C31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368CBD0A-784B-18AC-EAF1-DAEA5425A5FB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87F954C6-284C-13D5-9593-C5FFA0C00A40}"/>
              </a:ext>
            </a:extLst>
          </p:cNvPr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E0EED163-9636-B1BC-4297-B4E2E674E033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E33D2AF6-F791-31F2-53B5-392D8146E7AF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AD58060-4A3D-5084-07A1-E8C02AB9B9D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B0D3535D-495D-94FE-AD90-2AFF5DA083C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40F060C-F135-EFE8-661C-FA841B6E91F9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2D0A5A42-4426-0F3A-D426-B7A8FFCAC9BE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E0D966B8-3E53-CA58-E3BB-F6A9AD5EB781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9C7433-C30D-08C1-2BCE-349EF1EBB23F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5EC15101-73D9-B80C-F234-478124B5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603" y="1341604"/>
            <a:ext cx="5878906" cy="847370"/>
          </a:xfrm>
        </p:spPr>
        <p:txBody>
          <a:bodyPr/>
          <a:lstStyle/>
          <a:p>
            <a:pPr marL="482600" indent="-342900" algn="just">
              <a:buFont typeface="Wingdings"/>
              <a:buChar char="§"/>
            </a:pPr>
            <a:r>
              <a:rPr lang="pt-BR" sz="2000" dirty="0">
                <a:latin typeface="Calibri"/>
                <a:ea typeface="Calibri"/>
                <a:cs typeface="Calibri"/>
              </a:rPr>
              <a:t>Utilizar </a:t>
            </a:r>
            <a:r>
              <a:rPr lang="pt-BR" sz="2000" b="1" dirty="0">
                <a:latin typeface="Calibri"/>
                <a:ea typeface="Calibri"/>
                <a:cs typeface="Calibri"/>
              </a:rPr>
              <a:t>conectivos que manipulem níveis de certeza</a:t>
            </a:r>
            <a:r>
              <a:rPr lang="pt-BR" sz="2000" dirty="0">
                <a:latin typeface="Calibri"/>
                <a:ea typeface="Calibri"/>
                <a:cs typeface="Calibri"/>
              </a:rPr>
              <a:t> e não apenas valores booleanos.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A6CC84-34E7-02E5-C559-D4D7AFF3A5EB}"/>
              </a:ext>
            </a:extLst>
          </p:cNvPr>
          <p:cNvSpPr txBox="1"/>
          <p:nvPr/>
        </p:nvSpPr>
        <p:spPr>
          <a:xfrm>
            <a:off x="888701" y="1994857"/>
            <a:ext cx="606131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"Tenho </a:t>
            </a: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80% de chance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fazer um bom trabalho"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</a:t>
            </a: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um trabalho de IA ser bom é </a:t>
            </a: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50%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chance de um bom trabalho tirar nota máxima é </a:t>
            </a: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90%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</a:p>
          <a:p>
            <a:pPr marL="285750" indent="-285750" algn="just">
              <a:buFont typeface="Arial,Sans-Serif"/>
              <a:buChar char="•"/>
            </a:pPr>
            <a:endParaRPr lang="pt-BR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endParaRPr lang="pt-BR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"Qual a </a:t>
            </a: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eu tirar 10 neste trabalho?"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4C470-74AB-8A6B-0D1F-1D69626ABD61}"/>
              </a:ext>
            </a:extLst>
          </p:cNvPr>
          <p:cNvSpPr txBox="1"/>
          <p:nvPr/>
        </p:nvSpPr>
        <p:spPr>
          <a:xfrm>
            <a:off x="677174" y="4521320"/>
            <a:ext cx="69809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§"/>
            </a:pP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Grafos podem representar relações causais entre eventos</a:t>
            </a:r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A349AF-2C81-425E-F2E4-D8ED5AA318CB}"/>
              </a:ext>
            </a:extLst>
          </p:cNvPr>
          <p:cNvSpPr txBox="1"/>
          <p:nvPr/>
        </p:nvSpPr>
        <p:spPr>
          <a:xfrm>
            <a:off x="1425875" y="3559834"/>
            <a:ext cx="42251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b="1" dirty="0">
                <a:latin typeface="Calibri"/>
                <a:ea typeface="Calibri"/>
                <a:cs typeface="Calibri"/>
              </a:rPr>
              <a:t>Ao invés de dizer "sim" ou não, dizemos: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1FD08F-18A6-DDF9-EFB9-66FAB8F5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233714"/>
            <a:ext cx="2085436" cy="1193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DE1015-CD75-CFF1-762D-15CC37CAE571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9003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D49EDC3-5411-BE10-902D-0215355B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carro azul&#10;&#10;O conteúdo gerado por IA pode estar incorreto.">
            <a:extLst>
              <a:ext uri="{FF2B5EF4-FFF2-40B4-BE49-F238E27FC236}">
                <a16:creationId xmlns:a16="http://schemas.microsoft.com/office/drawing/2014/main" id="{1CDB7AE5-8D56-0701-5F70-E80F0D32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18" y="244156"/>
            <a:ext cx="1718815" cy="71938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1306EEF-9B08-01C8-B241-36FA70C56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F5EC9E74-955D-042E-C5D5-95752F5792A5}"/>
              </a:ext>
            </a:extLst>
          </p:cNvPr>
          <p:cNvGrpSpPr/>
          <p:nvPr/>
        </p:nvGrpSpPr>
        <p:grpSpPr>
          <a:xfrm>
            <a:off x="5783970" y="26261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F7111411-7423-9E4C-4EE9-0ACDA3C96F3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0AF14B9A-8872-D7DC-6519-5E46055F82D1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D6F27E3-F038-CC3F-F638-2601DC71B93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2AE51E86-DED6-5FB8-8F1D-6E5DB916E8F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A7C085D3-B8F8-C670-1F84-A702A6FFE86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E881E5-57F0-96D0-CD4A-CAD0F3EDE16E}"/>
              </a:ext>
            </a:extLst>
          </p:cNvPr>
          <p:cNvSpPr txBox="1"/>
          <p:nvPr/>
        </p:nvSpPr>
        <p:spPr>
          <a:xfrm>
            <a:off x="495300" y="1596605"/>
            <a:ext cx="814027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2000" b="1" dirty="0">
                <a:solidFill>
                  <a:schemeClr val="bg1"/>
                </a:solidFill>
                <a:latin typeface="Calibri"/>
                <a:ea typeface="Calibri"/>
              </a:rPr>
              <a:t>Considere o seguinte Domínio:</a:t>
            </a:r>
            <a:r>
              <a:rPr lang="pt-BR" sz="2000" dirty="0">
                <a:solidFill>
                  <a:schemeClr val="bg1"/>
                </a:solidFill>
                <a:latin typeface="Calibri"/>
                <a:ea typeface="Calibri"/>
              </a:rPr>
              <a:t> </a:t>
            </a:r>
            <a:r>
              <a:rPr lang="pt-BR" sz="2000" i="1" dirty="0">
                <a:solidFill>
                  <a:schemeClr val="bg1"/>
                </a:solidFill>
                <a:latin typeface="Calibri"/>
                <a:ea typeface="Calibri"/>
              </a:rPr>
              <a:t>Pela manhã meu </a:t>
            </a:r>
            <a:r>
              <a:rPr lang="pt-BR" sz="2000" b="1" i="1" dirty="0">
                <a:solidFill>
                  <a:schemeClr val="bg1"/>
                </a:solidFill>
                <a:latin typeface="Calibri"/>
                <a:ea typeface="Calibri"/>
              </a:rPr>
              <a:t>Del Rey</a:t>
            </a:r>
            <a:r>
              <a:rPr lang="pt-BR" sz="2000" i="1" dirty="0">
                <a:solidFill>
                  <a:schemeClr val="bg1"/>
                </a:solidFill>
                <a:latin typeface="Calibri"/>
                <a:ea typeface="Calibri"/>
              </a:rPr>
              <a:t> não irá funcionar. Eu posso ouvir a ignição, mas nada acontece. Podem existir várias razões para o problema. O rádio funciona, então a bateria está boa. A causa mais provável é que a gasolina tenha sido roubada durante a noite ou que a mangueira esteja entupida. Também pode ser que seja o carburador sujo, um vazamento na ignição ou algo mais sério. Para descobrir primeiro eu verifico o medidor de gasolina. Ele indica ½ tanque, então eu decido limpar a mangueira da gasolina” </a:t>
            </a:r>
            <a:endParaRPr lang="en-US" sz="2000" i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E93B83-9370-50F2-D1E7-F5AF700763C9}"/>
              </a:ext>
            </a:extLst>
          </p:cNvPr>
          <p:cNvSpPr txBox="1"/>
          <p:nvPr/>
        </p:nvSpPr>
        <p:spPr>
          <a:xfrm>
            <a:off x="224288" y="4165480"/>
            <a:ext cx="23873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2000" b="1" dirty="0">
                <a:solidFill>
                  <a:srgbClr val="21243B"/>
                </a:solidFill>
                <a:latin typeface="Calibri"/>
              </a:rPr>
              <a:t>Cenário: Carro não funciona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38A92EF-7845-F1F9-93C8-F417290AA177}"/>
              </a:ext>
            </a:extLst>
          </p:cNvPr>
          <p:cNvSpPr/>
          <p:nvPr/>
        </p:nvSpPr>
        <p:spPr>
          <a:xfrm>
            <a:off x="2384844" y="409774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Gasolina? (Sim/Não)</a:t>
            </a:r>
          </a:p>
        </p:txBody>
      </p:sp>
      <p:sp>
        <p:nvSpPr>
          <p:cNvPr id="1494" name="Retângulo 1493">
            <a:extLst>
              <a:ext uri="{FF2B5EF4-FFF2-40B4-BE49-F238E27FC236}">
                <a16:creationId xmlns:a16="http://schemas.microsoft.com/office/drawing/2014/main" id="{EF76CF12-D572-AB4A-475F-3FB0AF9AFF9C}"/>
              </a:ext>
            </a:extLst>
          </p:cNvPr>
          <p:cNvSpPr/>
          <p:nvPr/>
        </p:nvSpPr>
        <p:spPr>
          <a:xfrm>
            <a:off x="5792279" y="4518284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Medidor? (Cheio/</a:t>
            </a:r>
            <a:r>
              <a:rPr lang="pt-BR" b="1" i="1">
                <a:cs typeface="Arial"/>
              </a:rPr>
              <a:t>1/2</a:t>
            </a:r>
            <a:r>
              <a:rPr lang="pt-BR" b="1">
                <a:cs typeface="Arial"/>
              </a:rPr>
              <a:t>/Vazio)</a:t>
            </a:r>
            <a:endParaRPr lang="pt-BR" b="1"/>
          </a:p>
        </p:txBody>
      </p:sp>
      <p:sp>
        <p:nvSpPr>
          <p:cNvPr id="1495" name="Retângulo 1494">
            <a:extLst>
              <a:ext uri="{FF2B5EF4-FFF2-40B4-BE49-F238E27FC236}">
                <a16:creationId xmlns:a16="http://schemas.microsoft.com/office/drawing/2014/main" id="{41051B27-CE55-2980-2A0C-AF52C0E7B68F}"/>
              </a:ext>
            </a:extLst>
          </p:cNvPr>
          <p:cNvSpPr/>
          <p:nvPr/>
        </p:nvSpPr>
        <p:spPr>
          <a:xfrm>
            <a:off x="3473929" y="4518283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Mangueira Limpa? (Sim/Não)</a:t>
            </a:r>
            <a:endParaRPr lang="pt-BR" b="1"/>
          </a:p>
        </p:txBody>
      </p:sp>
      <p:sp>
        <p:nvSpPr>
          <p:cNvPr id="1496" name="Retângulo 1495">
            <a:extLst>
              <a:ext uri="{FF2B5EF4-FFF2-40B4-BE49-F238E27FC236}">
                <a16:creationId xmlns:a16="http://schemas.microsoft.com/office/drawing/2014/main" id="{10025947-722B-331D-E4E4-B03CE1D19434}"/>
              </a:ext>
            </a:extLst>
          </p:cNvPr>
          <p:cNvSpPr/>
          <p:nvPr/>
        </p:nvSpPr>
        <p:spPr>
          <a:xfrm>
            <a:off x="6579437" y="4097746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Funcionando? (Sim/Não)</a:t>
            </a:r>
            <a:endParaRPr lang="pt-BR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A75B6F-A792-DAAE-30BD-DAD4A9377EBC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639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17D6D84-EB33-D4B6-7978-B9E517D5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6C12088-AD95-3ECF-0B00-FE9B5698C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EA47451F-9E65-2EBB-518A-3EA1EE0F42F6}"/>
              </a:ext>
            </a:extLst>
          </p:cNvPr>
          <p:cNvGrpSpPr/>
          <p:nvPr/>
        </p:nvGrpSpPr>
        <p:grpSpPr>
          <a:xfrm>
            <a:off x="5277168" y="231138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3551DFA-2C6F-DB6D-C20C-D37BFF9FA273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2FFC2943-446B-7417-B7D3-45278829F944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9E14160B-BB11-C661-A51D-96B0B876C5B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491B1D0F-2C64-945A-FEF4-CA89920F30E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90265BD-3B17-C584-9FEA-7879DF43D8CB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FE1AB55D-F3FC-5002-6D67-3719D1815C9B}"/>
              </a:ext>
            </a:extLst>
          </p:cNvPr>
          <p:cNvSpPr/>
          <p:nvPr/>
        </p:nvSpPr>
        <p:spPr>
          <a:xfrm>
            <a:off x="3149839" y="165076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cs typeface="Arial"/>
              </a:rPr>
              <a:t>G?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FB0C627-2771-7A2D-23F3-EDC59163199D}"/>
              </a:ext>
            </a:extLst>
          </p:cNvPr>
          <p:cNvSpPr/>
          <p:nvPr/>
        </p:nvSpPr>
        <p:spPr>
          <a:xfrm>
            <a:off x="4821207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F?</a:t>
            </a:r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422C7EF-2089-4EB8-016E-097D300D8E81}"/>
              </a:ext>
            </a:extLst>
          </p:cNvPr>
          <p:cNvSpPr/>
          <p:nvPr/>
        </p:nvSpPr>
        <p:spPr>
          <a:xfrm>
            <a:off x="1370641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M?</a:t>
            </a: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474B074-EC14-539B-C2D8-32FD05F21999}"/>
              </a:ext>
            </a:extLst>
          </p:cNvPr>
          <p:cNvSpPr/>
          <p:nvPr/>
        </p:nvSpPr>
        <p:spPr>
          <a:xfrm>
            <a:off x="6222999" y="165075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ML?</a:t>
            </a:r>
            <a:endParaRPr lang="pt-BR" sz="1800">
              <a:cs typeface="Arial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042B51B-5B88-7254-BDE6-0A2C14B89198}"/>
              </a:ext>
            </a:extLst>
          </p:cNvPr>
          <p:cNvCxnSpPr/>
          <p:nvPr/>
        </p:nvCxnSpPr>
        <p:spPr>
          <a:xfrm flipH="1">
            <a:off x="2165230" y="2353334"/>
            <a:ext cx="1077342" cy="628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B7C8E63-324A-D044-8888-BF955C021F06}"/>
              </a:ext>
            </a:extLst>
          </p:cNvPr>
          <p:cNvCxnSpPr>
            <a:cxnSpLocks/>
          </p:cNvCxnSpPr>
          <p:nvPr/>
        </p:nvCxnSpPr>
        <p:spPr>
          <a:xfrm>
            <a:off x="3975817" y="2364117"/>
            <a:ext cx="960648" cy="6179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9936921-7AEB-98DB-BDCA-51FB3CCAB146}"/>
              </a:ext>
            </a:extLst>
          </p:cNvPr>
          <p:cNvCxnSpPr>
            <a:cxnSpLocks/>
          </p:cNvCxnSpPr>
          <p:nvPr/>
        </p:nvCxnSpPr>
        <p:spPr>
          <a:xfrm flipH="1">
            <a:off x="5626578" y="2374900"/>
            <a:ext cx="689153" cy="60720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0024A2-3E26-FD09-968A-F3DA9768B597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9331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8A203E3-ECDA-D7D4-4444-BA19E16D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71EAA6F-30AC-F912-4D75-1B7703415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663D7B9-C59C-B103-BEEA-5B235BB3E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5598548" cy="2442382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Conceitos Importantes</a:t>
            </a:r>
            <a:endParaRPr lang="pt-BR" sz="2000" dirty="0">
              <a:latin typeface="Calibri"/>
              <a:ea typeface="Calibri"/>
              <a:cs typeface="Calibri"/>
            </a:endParaRPr>
          </a:p>
          <a:p>
            <a:pPr marL="482600" indent="-342900" algn="just">
              <a:buFont typeface="Arial"/>
              <a:buChar char="•"/>
            </a:pPr>
            <a:endParaRPr lang="pt-BR" sz="2000" b="1" dirty="0"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Experimento Aleatório</a:t>
            </a:r>
            <a:endParaRPr lang="pt-BR" sz="200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Espaço Amostral</a:t>
            </a:r>
          </a:p>
          <a:p>
            <a:pPr marL="1079500" lvl="1" indent="-342900" algn="just">
              <a:buFont typeface="Arial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Evento</a:t>
            </a: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Probabilidade</a:t>
            </a: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  <a:ea typeface="Calibri"/>
              <a:cs typeface="Calibri"/>
            </a:endParaRPr>
          </a:p>
        </p:txBody>
      </p:sp>
      <p:pic>
        <p:nvPicPr>
          <p:cNvPr id="2" name="Imagem 1" descr="Probabilidade e Design Gráfico">
            <a:extLst>
              <a:ext uri="{FF2B5EF4-FFF2-40B4-BE49-F238E27FC236}">
                <a16:creationId xmlns:a16="http://schemas.microsoft.com/office/drawing/2014/main" id="{D26C984E-C644-ED47-FC98-893E9383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82" y="1418896"/>
            <a:ext cx="2443656" cy="24436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496612-A7F8-0327-8B15-7B84A233467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0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B7B7F9A-5B51-FE51-A17B-912C772E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92A527A2-3559-F168-88D1-4E3B959D2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4BD10B9A-5E06-4A9D-9DDC-AA3E90ED634C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0C647E1-8783-1181-5A1D-2ABBA287F67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88FA6EB-BD02-1087-74B2-12A210E4E52E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A692FE39-B70C-F921-E712-E8FF49A357FC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EEB162B-C3FF-B582-807E-BC1EB55E701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F8A159F7-2408-38D9-08DA-0F99BBE0319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E2CCC49C-E276-F8EE-779D-66FD9502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790815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Probabilidade</a:t>
            </a: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Dado pelo intervalo [0, 1]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Se o espaço amostral consiste de </a:t>
            </a:r>
            <a:r>
              <a:rPr lang="pt-BR" sz="2000" b="1" dirty="0">
                <a:latin typeface="Calibri"/>
              </a:rPr>
              <a:t>N </a:t>
            </a:r>
            <a:r>
              <a:rPr lang="pt-BR" sz="2000" dirty="0">
                <a:latin typeface="Calibri"/>
              </a:rPr>
              <a:t>elementos igualmente prováveis e o evento A corresponde a um subconjunto de </a:t>
            </a:r>
            <a:r>
              <a:rPr lang="pt-BR" sz="2000" b="1" dirty="0">
                <a:latin typeface="Calibri"/>
              </a:rPr>
              <a:t>r </a:t>
            </a:r>
            <a:r>
              <a:rPr lang="pt-BR" sz="2000" dirty="0">
                <a:latin typeface="Calibri"/>
              </a:rPr>
              <a:t>elementos do espaço amostral, então a probabilidade é dada por: </a:t>
            </a:r>
            <a:r>
              <a:rPr lang="pt-BR" sz="2000" b="1" dirty="0">
                <a:latin typeface="Calibri"/>
              </a:rPr>
              <a:t>P(A) = r/N</a:t>
            </a:r>
          </a:p>
          <a:p>
            <a:pPr marL="1054100" lvl="1" algn="just">
              <a:buFont typeface="Arial"/>
              <a:buChar char="•"/>
            </a:pPr>
            <a:endParaRPr lang="pt-BR" sz="2000" b="1" dirty="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1DE568-6E6A-933E-972C-9EF2D4FF3B4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02711819"/>
      </p:ext>
    </p:extLst>
  </p:cSld>
  <p:clrMapOvr>
    <a:masterClrMapping/>
  </p:clrMapOvr>
</p:sld>
</file>

<file path=ppt/theme/theme1.xml><?xml version="1.0" encoding="utf-8"?>
<a:theme xmlns:a="http://schemas.openxmlformats.org/drawingml/2006/main" name="Natural Disasters: Flood by Slidesgo">
  <a:themeElements>
    <a:clrScheme name="Simple Light">
      <a:dk1>
        <a:srgbClr val="DAEDF0"/>
      </a:dk1>
      <a:lt1>
        <a:srgbClr val="21243B"/>
      </a:lt1>
      <a:dk2>
        <a:srgbClr val="6AE0EB"/>
      </a:dk2>
      <a:lt2>
        <a:srgbClr val="6270B9"/>
      </a:lt2>
      <a:accent1>
        <a:srgbClr val="4285F4"/>
      </a:accent1>
      <a:accent2>
        <a:srgbClr val="BFCC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43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Natural Disasters: Flood by Slidesgo</vt:lpstr>
      <vt:lpstr>Redes Bayesianas</vt:lpstr>
      <vt:lpstr>PowerPoint Presentation</vt:lpstr>
      <vt:lpstr>— Introdução</vt:lpstr>
      <vt:lpstr>— Raciocinando sobre incertezas</vt:lpstr>
      <vt:lpstr>— Raciocinando sobre incertezas</vt:lpstr>
      <vt:lpstr>— Raciocinando sobre incertezas</vt:lpstr>
      <vt:lpstr>— Raciocinando sobre incertezas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Redes Bayesianas</vt:lpstr>
      <vt:lpstr>— Redes Bayesianas</vt:lpstr>
      <vt:lpstr>— Redes Bayesianas</vt:lpstr>
      <vt:lpstr>— Redes Bayesianas</vt:lpstr>
      <vt:lpstr>— Redes Bayesianas</vt:lpstr>
      <vt:lpstr>— Inferência em Redes Bayesianas</vt:lpstr>
      <vt:lpstr>— Inferência em Redes Bayesianas</vt:lpstr>
      <vt:lpstr>— Inferência em Redes Bayesianas</vt:lpstr>
      <vt:lpstr>— Aplicação</vt:lpstr>
      <vt:lpstr>- Análise Exploratória dos Dados </vt:lpstr>
      <vt:lpstr>- Tabela para pré-visualização Essa tabela mostra alguns dados retirados dos Datasets </vt:lpstr>
      <vt:lpstr>- Análise Exploratória dos Dados </vt:lpstr>
      <vt:lpstr>- Análise Exploratória dos Dados </vt:lpstr>
      <vt:lpstr>PowerPoint Presentation</vt:lpstr>
      <vt:lpstr>PowerPoint Presentation</vt:lpstr>
      <vt:lpstr>PowerPoint Presentation</vt:lpstr>
      <vt:lpstr>- Validação da Rede Bayesiana </vt:lpstr>
      <vt:lpstr>- Validação da Rede Bayesiana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 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545</cp:revision>
  <dcterms:modified xsi:type="dcterms:W3CDTF">2025-06-14T00:46:53Z</dcterms:modified>
</cp:coreProperties>
</file>